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5" r:id="rId10"/>
    <p:sldId id="277" r:id="rId11"/>
    <p:sldId id="264" r:id="rId12"/>
    <p:sldId id="278" r:id="rId13"/>
    <p:sldId id="279" r:id="rId14"/>
    <p:sldId id="268" r:id="rId15"/>
    <p:sldId id="276" r:id="rId16"/>
    <p:sldId id="270" r:id="rId17"/>
    <p:sldId id="275" r:id="rId18"/>
    <p:sldId id="269" r:id="rId19"/>
    <p:sldId id="271" r:id="rId20"/>
    <p:sldId id="272" r:id="rId21"/>
  </p:sldIdLst>
  <p:sldSz cx="9144000" cy="6858000" type="screen4x3"/>
  <p:notesSz cx="7010400" cy="9296400"/>
  <p:defaultTextStyle>
    <a:lvl1pPr defTabSz="457200">
      <a:defRPr>
        <a:latin typeface="Arial"/>
        <a:ea typeface="Arial"/>
        <a:cs typeface="Arial"/>
        <a:sym typeface="Arial"/>
      </a:defRPr>
    </a:lvl1pPr>
    <a:lvl2pPr indent="457200" defTabSz="457200">
      <a:defRPr>
        <a:latin typeface="Arial"/>
        <a:ea typeface="Arial"/>
        <a:cs typeface="Arial"/>
        <a:sym typeface="Arial"/>
      </a:defRPr>
    </a:lvl2pPr>
    <a:lvl3pPr indent="914400" defTabSz="457200">
      <a:defRPr>
        <a:latin typeface="Arial"/>
        <a:ea typeface="Arial"/>
        <a:cs typeface="Arial"/>
        <a:sym typeface="Arial"/>
      </a:defRPr>
    </a:lvl3pPr>
    <a:lvl4pPr indent="1371600" defTabSz="457200">
      <a:defRPr>
        <a:latin typeface="Arial"/>
        <a:ea typeface="Arial"/>
        <a:cs typeface="Arial"/>
        <a:sym typeface="Arial"/>
      </a:defRPr>
    </a:lvl4pPr>
    <a:lvl5pPr indent="1828800" defTabSz="457200">
      <a:defRPr>
        <a:latin typeface="Arial"/>
        <a:ea typeface="Arial"/>
        <a:cs typeface="Arial"/>
        <a:sym typeface="Arial"/>
      </a:defRPr>
    </a:lvl5pPr>
    <a:lvl6pPr indent="2286000" defTabSz="457200">
      <a:defRPr>
        <a:latin typeface="Arial"/>
        <a:ea typeface="Arial"/>
        <a:cs typeface="Arial"/>
        <a:sym typeface="Arial"/>
      </a:defRPr>
    </a:lvl6pPr>
    <a:lvl7pPr indent="2743200" defTabSz="457200">
      <a:defRPr>
        <a:latin typeface="Arial"/>
        <a:ea typeface="Arial"/>
        <a:cs typeface="Arial"/>
        <a:sym typeface="Arial"/>
      </a:defRPr>
    </a:lvl7pPr>
    <a:lvl8pPr indent="3200400" defTabSz="457200">
      <a:defRPr>
        <a:latin typeface="Arial"/>
        <a:ea typeface="Arial"/>
        <a:cs typeface="Arial"/>
        <a:sym typeface="Arial"/>
      </a:defRPr>
    </a:lvl8pPr>
    <a:lvl9pPr indent="3657600" defTabSz="457200">
      <a:defRPr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4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D99B966-83E2-4E5F-96B0-65C7E53D5AEB}" type="datetimeFigureOut">
              <a:rPr lang="en-US" smtClean="0"/>
              <a:t>8/6/2014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79109A-F2A0-412C-B385-56341CB6F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8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935415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/>
              <a:t>Temporary partnerships.</a:t>
            </a:r>
          </a:p>
        </p:txBody>
      </p:sp>
    </p:spTree>
    <p:extLst>
      <p:ext uri="{BB962C8B-B14F-4D97-AF65-F5344CB8AC3E}">
        <p14:creationId xmlns:p14="http://schemas.microsoft.com/office/powerpoint/2010/main" val="252854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4.png" descr="mi-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2463800" y="0"/>
            <a:ext cx="6255512" cy="253365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4600">
                <a:solidFill>
                  <a:srgbClr val="BFBFB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600" b="1">
                <a:solidFill>
                  <a:srgbClr val="BFBFBF"/>
                </a:solid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2463800" y="2819400"/>
            <a:ext cx="6255512" cy="3009900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2F2F2"/>
                </a:solidFill>
              </a:defRPr>
            </a:lvl1pPr>
            <a:lvl2pPr marL="0" indent="457200" algn="r">
              <a:buSzTx/>
              <a:buNone/>
              <a:defRPr>
                <a:solidFill>
                  <a:srgbClr val="F2F2F2"/>
                </a:solidFill>
              </a:defRPr>
            </a:lvl2pPr>
            <a:lvl3pPr marL="0" indent="914400" algn="r">
              <a:buSzTx/>
              <a:buNone/>
              <a:defRPr>
                <a:solidFill>
                  <a:srgbClr val="F2F2F2"/>
                </a:solidFill>
              </a:defRPr>
            </a:lvl3pPr>
            <a:lvl4pPr marL="0" indent="1371600" algn="r">
              <a:buSzTx/>
              <a:buNone/>
              <a:defRPr>
                <a:solidFill>
                  <a:srgbClr val="F2F2F2"/>
                </a:solidFill>
              </a:defRPr>
            </a:lvl4pPr>
            <a:lvl5pPr marL="0" indent="1828800" algn="r">
              <a:buSzTx/>
              <a:buNone/>
              <a:defRPr>
                <a:solidFill>
                  <a:srgbClr val="F2F2F2"/>
                </a:solidFill>
              </a:defRPr>
            </a:lvl5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Body Level One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Body Level Two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Body Level Three</a:t>
            </a: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Body Level Four</a:t>
            </a:r>
          </a:p>
          <a:p>
            <a:pPr lvl="4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Body Level Five</a:t>
            </a:r>
          </a:p>
        </p:txBody>
      </p:sp>
      <p:pic>
        <p:nvPicPr>
          <p:cNvPr id="9" name="image5.jpeg"/>
          <p:cNvPicPr/>
          <p:nvPr/>
        </p:nvPicPr>
        <p:blipFill>
          <a:blip r:embed="rId3">
            <a:extLst/>
          </a:blip>
          <a:srcRect l="12781" t="20000" r="14955" b="25000"/>
          <a:stretch>
            <a:fillRect/>
          </a:stretch>
        </p:blipFill>
        <p:spPr>
          <a:xfrm>
            <a:off x="6172201" y="5600701"/>
            <a:ext cx="2847975" cy="125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Blip>
                <a:blip r:embed="rId2"/>
              </a:buBlip>
            </a:lvl2pPr>
            <a:lvl3pPr>
              <a:buBlip>
                <a:blip r:embed="rId3"/>
              </a:buBlip>
            </a:lvl3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52400" y="438150"/>
            <a:ext cx="8763000" cy="25648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000" b="1">
                <a:solidFill>
                  <a:srgbClr val="002E4F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533401" y="3429001"/>
            <a:ext cx="8153400" cy="342900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727862" indent="-453542">
              <a:spcBef>
                <a:spcPts val="500"/>
              </a:spcBef>
              <a:buBlip>
                <a:blip r:embed="rId2"/>
              </a:buBlip>
              <a:defRPr sz="2400"/>
            </a:lvl2pPr>
            <a:lvl3pPr marL="1280160" indent="-365760">
              <a:spcBef>
                <a:spcPts val="500"/>
              </a:spcBef>
              <a:buBlip>
                <a:blip r:embed="rId3"/>
              </a:buBlip>
              <a:defRPr sz="2400"/>
            </a:lvl3pPr>
            <a:lvl4pPr marL="1737360" indent="-365760">
              <a:spcBef>
                <a:spcPts val="500"/>
              </a:spcBef>
              <a:defRPr sz="2400"/>
            </a:lvl4pPr>
            <a:lvl5pPr marL="2194560" indent="-365760">
              <a:spcBef>
                <a:spcPts val="500"/>
              </a:spcBef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6.png"/>
          <p:cNvPicPr/>
          <p:nvPr/>
        </p:nvPicPr>
        <p:blipFill>
          <a:blip r:embed="rId2">
            <a:extLst/>
          </a:blip>
          <a:srcRect r="4125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685800" y="1905001"/>
            <a:ext cx="7772400" cy="1362075"/>
          </a:xfrm>
          <a:prstGeom prst="rect">
            <a:avLst/>
          </a:prstGeom>
        </p:spPr>
        <p:txBody>
          <a:bodyPr anchor="b"/>
          <a:lstStyle>
            <a:lvl1pPr algn="ctr">
              <a:defRPr sz="4000">
                <a:solidFill>
                  <a:srgbClr val="F2F2F2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>
                <a:solidFill>
                  <a:srgbClr val="F2F2F2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52400" y="220058"/>
            <a:ext cx="8763000" cy="975427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457200" y="1195485"/>
            <a:ext cx="4040188" cy="97939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000" b="1"/>
            </a:lvl1pPr>
            <a:lvl2pPr marL="0" indent="457200">
              <a:buSzTx/>
              <a:buNone/>
              <a:defRPr sz="2000" b="1"/>
            </a:lvl2pPr>
            <a:lvl3pPr marL="0" indent="914400">
              <a:buSzTx/>
              <a:buNone/>
              <a:defRPr sz="2000" b="1"/>
            </a:lvl3pPr>
            <a:lvl4pPr marL="0" indent="1371600">
              <a:buSzTx/>
              <a:buNone/>
              <a:defRPr sz="2000" b="1"/>
            </a:lvl4pPr>
            <a:lvl5pPr marL="0" indent="1828800">
              <a:buSzTx/>
              <a:buNone/>
              <a:defRPr sz="2000" b="1"/>
            </a:lvl5pPr>
          </a:lstStyle>
          <a:p>
            <a:pPr lvl="0">
              <a:defRPr sz="1800" b="0"/>
            </a:pPr>
            <a:r>
              <a:rPr sz="2000" b="1"/>
              <a:t>Body Level One</a:t>
            </a:r>
          </a:p>
          <a:p>
            <a:pPr lvl="1">
              <a:defRPr sz="1800" b="0"/>
            </a:pPr>
            <a:r>
              <a:rPr sz="2000" b="1"/>
              <a:t>Body Level Two</a:t>
            </a:r>
          </a:p>
          <a:p>
            <a:pPr lvl="2">
              <a:defRPr sz="1800" b="0"/>
            </a:pPr>
            <a:r>
              <a:rPr sz="2000" b="1"/>
              <a:t>Body Level Three</a:t>
            </a:r>
          </a:p>
          <a:p>
            <a:pPr lvl="3">
              <a:defRPr sz="1800" b="0"/>
            </a:pPr>
            <a:r>
              <a:rPr sz="2000" b="1"/>
              <a:t>Body Level Four</a:t>
            </a:r>
          </a:p>
          <a:p>
            <a:pPr lvl="4">
              <a:defRPr sz="1800" b="0"/>
            </a:pPr>
            <a:r>
              <a:rPr sz="2000" b="1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803902" y="0"/>
            <a:ext cx="3008313" cy="143510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002E4F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20750" y="273051"/>
            <a:ext cx="4718050" cy="6584950"/>
          </a:xfrm>
          <a:prstGeom prst="rect">
            <a:avLst/>
          </a:prstGeom>
        </p:spPr>
        <p:txBody>
          <a:bodyPr/>
          <a:lstStyle>
            <a:lvl2pPr>
              <a:buBlip>
                <a:blip r:embed="rId2"/>
              </a:buBlip>
            </a:lvl2pPr>
            <a:lvl3pPr>
              <a:buBlip>
                <a:blip r:embed="rId3"/>
              </a:buBlip>
            </a:lvl3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753576" y="3486150"/>
            <a:ext cx="8022125" cy="2065339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002E4F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753576" y="5608979"/>
            <a:ext cx="8022125" cy="1249021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Body Level One</a:t>
            </a:r>
          </a:p>
          <a:p>
            <a:pPr lvl="1">
              <a:defRPr sz="1800"/>
            </a:pPr>
            <a:r>
              <a:rPr sz="1400"/>
              <a:t>Body Level Two</a:t>
            </a:r>
          </a:p>
          <a:p>
            <a:pPr lvl="2">
              <a:defRPr sz="1800"/>
            </a:pPr>
            <a:r>
              <a:rPr sz="1400"/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jpeg"/>
          <p:cNvPicPr/>
          <p:nvPr/>
        </p:nvPicPr>
        <p:blipFill>
          <a:blip r:embed="rId10">
            <a:extLst/>
          </a:blip>
          <a:srcRect l="29455" t="35000" r="17130" b="37500"/>
          <a:stretch>
            <a:fillRect/>
          </a:stretch>
        </p:blipFill>
        <p:spPr>
          <a:xfrm>
            <a:off x="7239000" y="6248400"/>
            <a:ext cx="1800226" cy="5376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415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523999"/>
            <a:ext cx="8229600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2pPr>
              <a:buBlip>
                <a:blip r:embed="rId11"/>
              </a:buBlip>
            </a:lvl2pPr>
            <a:lvl3pPr>
              <a:buBlip>
                <a:blip r:embed="rId12"/>
              </a:buBlip>
            </a:lvl3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1pPr>
      <a:lvl2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2pPr>
      <a:lvl3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3pPr>
      <a:lvl4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4pPr>
      <a:lvl5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5pPr>
      <a:lvl6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6pPr>
      <a:lvl7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7pPr>
      <a:lvl8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8pPr>
      <a:lvl9pPr defTabSz="457200">
        <a:defRPr sz="3200" b="1">
          <a:solidFill>
            <a:srgbClr val="002E4F"/>
          </a:solidFill>
          <a:latin typeface="+mj-lt"/>
          <a:ea typeface="+mj-ea"/>
          <a:cs typeface="+mj-cs"/>
          <a:sym typeface="Helvetica"/>
        </a:defRPr>
      </a:lvl9pPr>
    </p:titleStyle>
    <p:bodyStyle>
      <a:lvl1pPr defTabSz="457200">
        <a:spcBef>
          <a:spcPts val="400"/>
        </a:spcBef>
        <a:defRPr>
          <a:latin typeface="+mj-lt"/>
          <a:ea typeface="+mj-ea"/>
          <a:cs typeface="+mj-cs"/>
          <a:sym typeface="Helvetica"/>
        </a:defRPr>
      </a:lvl1pPr>
      <a:lvl2pPr marL="614476" indent="-340156" defTabSz="457200">
        <a:spcBef>
          <a:spcPts val="400"/>
        </a:spcBef>
        <a:buSzPct val="90000"/>
        <a:buBlip>
          <a:blip r:embed="rId11"/>
        </a:buBlip>
        <a:defRPr>
          <a:latin typeface="+mj-lt"/>
          <a:ea typeface="+mj-ea"/>
          <a:cs typeface="+mj-cs"/>
          <a:sym typeface="Helvetica"/>
        </a:defRPr>
      </a:lvl2pPr>
      <a:lvl3pPr marL="1188719" indent="-274319" defTabSz="457200">
        <a:spcBef>
          <a:spcPts val="400"/>
        </a:spcBef>
        <a:buSzPct val="80000"/>
        <a:buBlip>
          <a:blip r:embed="rId12"/>
        </a:buBlip>
        <a:defRPr>
          <a:latin typeface="+mj-lt"/>
          <a:ea typeface="+mj-ea"/>
          <a:cs typeface="+mj-cs"/>
          <a:sym typeface="Helvetica"/>
        </a:defRPr>
      </a:lvl3pPr>
      <a:lvl4pPr marL="1645920" indent="-274320" defTabSz="457200">
        <a:spcBef>
          <a:spcPts val="400"/>
        </a:spcBef>
        <a:buSzPct val="100000"/>
        <a:buChar char="–"/>
        <a:defRPr>
          <a:latin typeface="+mj-lt"/>
          <a:ea typeface="+mj-ea"/>
          <a:cs typeface="+mj-cs"/>
          <a:sym typeface="Helvetica"/>
        </a:defRPr>
      </a:lvl4pPr>
      <a:lvl5pPr marL="2103120" indent="-274320" defTabSz="457200">
        <a:spcBef>
          <a:spcPts val="400"/>
        </a:spcBef>
        <a:buSzPct val="100000"/>
        <a:buChar char="»"/>
        <a:defRPr>
          <a:latin typeface="+mj-lt"/>
          <a:ea typeface="+mj-ea"/>
          <a:cs typeface="+mj-cs"/>
          <a:sym typeface="Helvetica"/>
        </a:defRPr>
      </a:lvl5pPr>
      <a:lvl6pPr marL="2491739" indent="-205739" defTabSz="457200">
        <a:spcBef>
          <a:spcPts val="400"/>
        </a:spcBef>
        <a:buSzPct val="100000"/>
        <a:buChar char="•"/>
        <a:defRPr>
          <a:latin typeface="+mj-lt"/>
          <a:ea typeface="+mj-ea"/>
          <a:cs typeface="+mj-cs"/>
          <a:sym typeface="Helvetica"/>
        </a:defRPr>
      </a:lvl6pPr>
      <a:lvl7pPr marL="2948939" indent="-205739" defTabSz="457200">
        <a:spcBef>
          <a:spcPts val="400"/>
        </a:spcBef>
        <a:buSzPct val="100000"/>
        <a:buChar char="•"/>
        <a:defRPr>
          <a:latin typeface="+mj-lt"/>
          <a:ea typeface="+mj-ea"/>
          <a:cs typeface="+mj-cs"/>
          <a:sym typeface="Helvetica"/>
        </a:defRPr>
      </a:lvl7pPr>
      <a:lvl8pPr marL="3406140" indent="-205740" defTabSz="457200">
        <a:spcBef>
          <a:spcPts val="400"/>
        </a:spcBef>
        <a:buSzPct val="100000"/>
        <a:buChar char="•"/>
        <a:defRPr>
          <a:latin typeface="+mj-lt"/>
          <a:ea typeface="+mj-ea"/>
          <a:cs typeface="+mj-cs"/>
          <a:sym typeface="Helvetica"/>
        </a:defRPr>
      </a:lvl8pPr>
      <a:lvl9pPr marL="3863340" indent="-205740" defTabSz="457200">
        <a:spcBef>
          <a:spcPts val="400"/>
        </a:spcBef>
        <a:buSzPct val="100000"/>
        <a:buChar char="•"/>
        <a:defRPr>
          <a:latin typeface="+mj-lt"/>
          <a:ea typeface="+mj-ea"/>
          <a:cs typeface="+mj-cs"/>
          <a:sym typeface="Helvetica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image" Target="../media/image20.png"/><Relationship Id="rId63" Type="http://schemas.openxmlformats.org/officeDocument/2006/relationships/image" Target="../media/image28.png"/><Relationship Id="rId68" Type="http://schemas.openxmlformats.org/officeDocument/2006/relationships/image" Target="../media/image33.png"/><Relationship Id="rId7" Type="http://schemas.openxmlformats.org/officeDocument/2006/relationships/tags" Target="../tags/tag7.xml"/><Relationship Id="rId71" Type="http://schemas.openxmlformats.org/officeDocument/2006/relationships/image" Target="../media/image36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slideLayout" Target="../slideLayouts/slideLayout5.xml"/><Relationship Id="rId58" Type="http://schemas.openxmlformats.org/officeDocument/2006/relationships/image" Target="../media/image23.png"/><Relationship Id="rId66" Type="http://schemas.openxmlformats.org/officeDocument/2006/relationships/image" Target="../media/image31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image" Target="../media/image22.png"/><Relationship Id="rId61" Type="http://schemas.openxmlformats.org/officeDocument/2006/relationships/image" Target="../media/image26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image" Target="../media/image25.png"/><Relationship Id="rId65" Type="http://schemas.openxmlformats.org/officeDocument/2006/relationships/image" Target="../media/image3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image" Target="../media/image21.png"/><Relationship Id="rId64" Type="http://schemas.openxmlformats.org/officeDocument/2006/relationships/image" Target="../media/image29.png"/><Relationship Id="rId69" Type="http://schemas.openxmlformats.org/officeDocument/2006/relationships/image" Target="../media/image34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image" Target="../media/image24.png"/><Relationship Id="rId67" Type="http://schemas.openxmlformats.org/officeDocument/2006/relationships/image" Target="../media/image32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image" Target="../media/image19.png"/><Relationship Id="rId62" Type="http://schemas.openxmlformats.org/officeDocument/2006/relationships/image" Target="../media/image27.png"/><Relationship Id="rId70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2463800" y="1063626"/>
            <a:ext cx="6255512" cy="14700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411479">
              <a:defRPr sz="4140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140" b="1">
                <a:solidFill>
                  <a:srgbClr val="BFBFBF"/>
                </a:solidFill>
              </a:rPr>
              <a:t>Evaluating the value of research-by-consortium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2463800" y="2819400"/>
            <a:ext cx="6255512" cy="129540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Mark David Lim, PhD</a:t>
            </a: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endParaRPr>
              <a:solidFill>
                <a:srgbClr val="F2F2F2"/>
              </a:solidFill>
            </a:endParaRP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2014 Science of Team Science</a:t>
            </a:r>
          </a:p>
          <a:p>
            <a:pPr lvl="0">
              <a:lnSpc>
                <a:spcPct val="90000"/>
              </a:lnSpc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2F2F2"/>
                </a:solidFill>
              </a:rPr>
              <a:t>August 6, 2014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= Support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616148" y="2338859"/>
            <a:ext cx="5851451" cy="1101902"/>
          </a:xfrm>
          <a:custGeom>
            <a:avLst/>
            <a:gdLst>
              <a:gd name="connsiteX0" fmla="*/ 0 w 5688418"/>
              <a:gd name="connsiteY0" fmla="*/ 1557755 h 1557755"/>
              <a:gd name="connsiteX1" fmla="*/ 1031358 w 5688418"/>
              <a:gd name="connsiteY1" fmla="*/ 1174983 h 1557755"/>
              <a:gd name="connsiteX2" fmla="*/ 2658139 w 5688418"/>
              <a:gd name="connsiteY2" fmla="*/ 26666 h 1557755"/>
              <a:gd name="connsiteX3" fmla="*/ 4476307 w 5688418"/>
              <a:gd name="connsiteY3" fmla="*/ 430704 h 1557755"/>
              <a:gd name="connsiteX4" fmla="*/ 5688418 w 5688418"/>
              <a:gd name="connsiteY4" fmla="*/ 1164350 h 1557755"/>
              <a:gd name="connsiteX5" fmla="*/ 5688418 w 5688418"/>
              <a:gd name="connsiteY5" fmla="*/ 1164350 h 1557755"/>
              <a:gd name="connsiteX0" fmla="*/ 0 w 5688418"/>
              <a:gd name="connsiteY0" fmla="*/ 1549518 h 1549518"/>
              <a:gd name="connsiteX1" fmla="*/ 1031358 w 5688418"/>
              <a:gd name="connsiteY1" fmla="*/ 1166746 h 1549518"/>
              <a:gd name="connsiteX2" fmla="*/ 2658139 w 5688418"/>
              <a:gd name="connsiteY2" fmla="*/ 18429 h 1549518"/>
              <a:gd name="connsiteX3" fmla="*/ 4401879 w 5688418"/>
              <a:gd name="connsiteY3" fmla="*/ 507527 h 1549518"/>
              <a:gd name="connsiteX4" fmla="*/ 5688418 w 5688418"/>
              <a:gd name="connsiteY4" fmla="*/ 1156113 h 1549518"/>
              <a:gd name="connsiteX5" fmla="*/ 5688418 w 5688418"/>
              <a:gd name="connsiteY5" fmla="*/ 1156113 h 1549518"/>
              <a:gd name="connsiteX0" fmla="*/ 0 w 5688418"/>
              <a:gd name="connsiteY0" fmla="*/ 1559827 h 1559827"/>
              <a:gd name="connsiteX1" fmla="*/ 1031358 w 5688418"/>
              <a:gd name="connsiteY1" fmla="*/ 1177055 h 1559827"/>
              <a:gd name="connsiteX2" fmla="*/ 2519916 w 5688418"/>
              <a:gd name="connsiteY2" fmla="*/ 18105 h 1559827"/>
              <a:gd name="connsiteX3" fmla="*/ 4401879 w 5688418"/>
              <a:gd name="connsiteY3" fmla="*/ 517836 h 1559827"/>
              <a:gd name="connsiteX4" fmla="*/ 5688418 w 5688418"/>
              <a:gd name="connsiteY4" fmla="*/ 1166422 h 1559827"/>
              <a:gd name="connsiteX5" fmla="*/ 5688418 w 5688418"/>
              <a:gd name="connsiteY5" fmla="*/ 1166422 h 1559827"/>
              <a:gd name="connsiteX0" fmla="*/ 0 w 5688418"/>
              <a:gd name="connsiteY0" fmla="*/ 1559827 h 1559827"/>
              <a:gd name="connsiteX1" fmla="*/ 850604 w 5688418"/>
              <a:gd name="connsiteY1" fmla="*/ 1177055 h 1559827"/>
              <a:gd name="connsiteX2" fmla="*/ 2519916 w 5688418"/>
              <a:gd name="connsiteY2" fmla="*/ 18105 h 1559827"/>
              <a:gd name="connsiteX3" fmla="*/ 4401879 w 5688418"/>
              <a:gd name="connsiteY3" fmla="*/ 517836 h 1559827"/>
              <a:gd name="connsiteX4" fmla="*/ 5688418 w 5688418"/>
              <a:gd name="connsiteY4" fmla="*/ 1166422 h 1559827"/>
              <a:gd name="connsiteX5" fmla="*/ 5688418 w 5688418"/>
              <a:gd name="connsiteY5" fmla="*/ 1166422 h 1559827"/>
              <a:gd name="connsiteX0" fmla="*/ 0 w 5688418"/>
              <a:gd name="connsiteY0" fmla="*/ 1554632 h 1554632"/>
              <a:gd name="connsiteX1" fmla="*/ 850604 w 5688418"/>
              <a:gd name="connsiteY1" fmla="*/ 1171860 h 1554632"/>
              <a:gd name="connsiteX2" fmla="*/ 2519916 w 5688418"/>
              <a:gd name="connsiteY2" fmla="*/ 12910 h 1554632"/>
              <a:gd name="connsiteX3" fmla="*/ 4465675 w 5688418"/>
              <a:gd name="connsiteY3" fmla="*/ 587069 h 1554632"/>
              <a:gd name="connsiteX4" fmla="*/ 5688418 w 5688418"/>
              <a:gd name="connsiteY4" fmla="*/ 1161227 h 1554632"/>
              <a:gd name="connsiteX5" fmla="*/ 5688418 w 5688418"/>
              <a:gd name="connsiteY5" fmla="*/ 1161227 h 1554632"/>
              <a:gd name="connsiteX0" fmla="*/ 0 w 5688418"/>
              <a:gd name="connsiteY0" fmla="*/ 1557503 h 1557503"/>
              <a:gd name="connsiteX1" fmla="*/ 850604 w 5688418"/>
              <a:gd name="connsiteY1" fmla="*/ 1174731 h 1557503"/>
              <a:gd name="connsiteX2" fmla="*/ 2519916 w 5688418"/>
              <a:gd name="connsiteY2" fmla="*/ 15781 h 1557503"/>
              <a:gd name="connsiteX3" fmla="*/ 4465675 w 5688418"/>
              <a:gd name="connsiteY3" fmla="*/ 589940 h 1557503"/>
              <a:gd name="connsiteX4" fmla="*/ 5688418 w 5688418"/>
              <a:gd name="connsiteY4" fmla="*/ 1164098 h 1557503"/>
              <a:gd name="connsiteX5" fmla="*/ 5688418 w 5688418"/>
              <a:gd name="connsiteY5" fmla="*/ 1164098 h 1557503"/>
              <a:gd name="connsiteX0" fmla="*/ 0 w 5688418"/>
              <a:gd name="connsiteY0" fmla="*/ 1559427 h 1559427"/>
              <a:gd name="connsiteX1" fmla="*/ 850604 w 5688418"/>
              <a:gd name="connsiteY1" fmla="*/ 1176655 h 1559427"/>
              <a:gd name="connsiteX2" fmla="*/ 2519916 w 5688418"/>
              <a:gd name="connsiteY2" fmla="*/ 17705 h 1559427"/>
              <a:gd name="connsiteX3" fmla="*/ 4465675 w 5688418"/>
              <a:gd name="connsiteY3" fmla="*/ 591864 h 1559427"/>
              <a:gd name="connsiteX4" fmla="*/ 5688418 w 5688418"/>
              <a:gd name="connsiteY4" fmla="*/ 1166022 h 1559427"/>
              <a:gd name="connsiteX5" fmla="*/ 5688418 w 5688418"/>
              <a:gd name="connsiteY5" fmla="*/ 1166022 h 1559427"/>
              <a:gd name="connsiteX0" fmla="*/ 0 w 5688418"/>
              <a:gd name="connsiteY0" fmla="*/ 1554632 h 1554632"/>
              <a:gd name="connsiteX1" fmla="*/ 850604 w 5688418"/>
              <a:gd name="connsiteY1" fmla="*/ 1171860 h 1554632"/>
              <a:gd name="connsiteX2" fmla="*/ 2466753 w 5688418"/>
              <a:gd name="connsiteY2" fmla="*/ 12910 h 1554632"/>
              <a:gd name="connsiteX3" fmla="*/ 4465675 w 5688418"/>
              <a:gd name="connsiteY3" fmla="*/ 587069 h 1554632"/>
              <a:gd name="connsiteX4" fmla="*/ 5688418 w 5688418"/>
              <a:gd name="connsiteY4" fmla="*/ 1161227 h 1554632"/>
              <a:gd name="connsiteX5" fmla="*/ 5688418 w 5688418"/>
              <a:gd name="connsiteY5" fmla="*/ 1161227 h 1554632"/>
              <a:gd name="connsiteX0" fmla="*/ 0 w 5688418"/>
              <a:gd name="connsiteY0" fmla="*/ 1543648 h 1543648"/>
              <a:gd name="connsiteX1" fmla="*/ 850604 w 5688418"/>
              <a:gd name="connsiteY1" fmla="*/ 1160876 h 1543648"/>
              <a:gd name="connsiteX2" fmla="*/ 2466753 w 5688418"/>
              <a:gd name="connsiteY2" fmla="*/ 1926 h 1543648"/>
              <a:gd name="connsiteX3" fmla="*/ 4465675 w 5688418"/>
              <a:gd name="connsiteY3" fmla="*/ 576085 h 1543648"/>
              <a:gd name="connsiteX4" fmla="*/ 5688418 w 5688418"/>
              <a:gd name="connsiteY4" fmla="*/ 1150243 h 1543648"/>
              <a:gd name="connsiteX5" fmla="*/ 5688418 w 5688418"/>
              <a:gd name="connsiteY5" fmla="*/ 1150243 h 1543648"/>
              <a:gd name="connsiteX0" fmla="*/ 0 w 5688418"/>
              <a:gd name="connsiteY0" fmla="*/ 1543648 h 1543648"/>
              <a:gd name="connsiteX1" fmla="*/ 850604 w 5688418"/>
              <a:gd name="connsiteY1" fmla="*/ 1160876 h 1543648"/>
              <a:gd name="connsiteX2" fmla="*/ 2604976 w 5688418"/>
              <a:gd name="connsiteY2" fmla="*/ 1926 h 1543648"/>
              <a:gd name="connsiteX3" fmla="*/ 4465675 w 5688418"/>
              <a:gd name="connsiteY3" fmla="*/ 576085 h 1543648"/>
              <a:gd name="connsiteX4" fmla="*/ 5688418 w 5688418"/>
              <a:gd name="connsiteY4" fmla="*/ 1150243 h 1543648"/>
              <a:gd name="connsiteX5" fmla="*/ 5688418 w 5688418"/>
              <a:gd name="connsiteY5" fmla="*/ 1150243 h 1543648"/>
              <a:gd name="connsiteX0" fmla="*/ 0 w 5688418"/>
              <a:gd name="connsiteY0" fmla="*/ 1542027 h 1542027"/>
              <a:gd name="connsiteX1" fmla="*/ 850604 w 5688418"/>
              <a:gd name="connsiteY1" fmla="*/ 1159255 h 1542027"/>
              <a:gd name="connsiteX2" fmla="*/ 2604976 w 5688418"/>
              <a:gd name="connsiteY2" fmla="*/ 305 h 1542027"/>
              <a:gd name="connsiteX3" fmla="*/ 4465675 w 5688418"/>
              <a:gd name="connsiteY3" fmla="*/ 574464 h 1542027"/>
              <a:gd name="connsiteX4" fmla="*/ 5688418 w 5688418"/>
              <a:gd name="connsiteY4" fmla="*/ 1148622 h 1542027"/>
              <a:gd name="connsiteX5" fmla="*/ 5688418 w 5688418"/>
              <a:gd name="connsiteY5" fmla="*/ 1148622 h 154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8418" h="1542027">
                <a:moveTo>
                  <a:pt x="0" y="1542027"/>
                </a:moveTo>
                <a:cubicBezTo>
                  <a:pt x="294167" y="1478231"/>
                  <a:pt x="416441" y="1416209"/>
                  <a:pt x="850604" y="1159255"/>
                </a:cubicBezTo>
                <a:cubicBezTo>
                  <a:pt x="1284767" y="902301"/>
                  <a:pt x="1981199" y="-19187"/>
                  <a:pt x="2604976" y="305"/>
                </a:cubicBezTo>
                <a:cubicBezTo>
                  <a:pt x="3228753" y="19797"/>
                  <a:pt x="3951768" y="383078"/>
                  <a:pt x="4465675" y="574464"/>
                </a:cubicBezTo>
                <a:cubicBezTo>
                  <a:pt x="4979582" y="765850"/>
                  <a:pt x="5484628" y="1052929"/>
                  <a:pt x="5688418" y="1148622"/>
                </a:cubicBezTo>
                <a:lnTo>
                  <a:pt x="5688418" y="1148622"/>
                </a:lnTo>
              </a:path>
            </a:pathLst>
          </a:custGeom>
          <a:noFill/>
          <a:ln w="76200" cap="flat">
            <a:solidFill>
              <a:srgbClr val="FFC000"/>
            </a:solidFill>
            <a:prstDash val="sysDash"/>
            <a:bevel/>
            <a:headEnd type="oval"/>
            <a:tailEnd type="stealth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Shape 320"/>
          <p:cNvSpPr/>
          <p:nvPr/>
        </p:nvSpPr>
        <p:spPr>
          <a:xfrm>
            <a:off x="228600" y="3276600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Inception</a:t>
            </a:r>
          </a:p>
        </p:txBody>
      </p:sp>
      <p:sp>
        <p:nvSpPr>
          <p:cNvPr id="6" name="Shape 321"/>
          <p:cNvSpPr/>
          <p:nvPr/>
        </p:nvSpPr>
        <p:spPr>
          <a:xfrm>
            <a:off x="1905000" y="2743200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Ramp up</a:t>
            </a:r>
          </a:p>
        </p:txBody>
      </p:sp>
      <p:sp>
        <p:nvSpPr>
          <p:cNvPr id="7" name="Shape 322"/>
          <p:cNvSpPr/>
          <p:nvPr/>
        </p:nvSpPr>
        <p:spPr>
          <a:xfrm>
            <a:off x="3581400" y="1957808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Mid-stream</a:t>
            </a:r>
          </a:p>
        </p:txBody>
      </p:sp>
      <p:sp>
        <p:nvSpPr>
          <p:cNvPr id="8" name="Shape 323"/>
          <p:cNvSpPr/>
          <p:nvPr/>
        </p:nvSpPr>
        <p:spPr>
          <a:xfrm>
            <a:off x="5334000" y="2579589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Wind down</a:t>
            </a:r>
          </a:p>
        </p:txBody>
      </p:sp>
      <p:sp>
        <p:nvSpPr>
          <p:cNvPr id="9" name="Shape 324"/>
          <p:cNvSpPr/>
          <p:nvPr/>
        </p:nvSpPr>
        <p:spPr>
          <a:xfrm>
            <a:off x="7555362" y="3075001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Closure</a:t>
            </a:r>
          </a:p>
        </p:txBody>
      </p:sp>
      <p:sp>
        <p:nvSpPr>
          <p:cNvPr id="10" name="Shape 332"/>
          <p:cNvSpPr/>
          <p:nvPr/>
        </p:nvSpPr>
        <p:spPr>
          <a:xfrm>
            <a:off x="1777554" y="1295400"/>
            <a:ext cx="553764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year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    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2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- 3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years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  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year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169" y="3807104"/>
            <a:ext cx="36445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Financial and</a:t>
            </a:r>
            <a:r>
              <a:rPr kumimoji="0" lang="en-US" sz="18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in-kind commitment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228600" y="4176434"/>
            <a:ext cx="7326762" cy="228600"/>
          </a:xfrm>
          <a:prstGeom prst="homePlate">
            <a:avLst/>
          </a:prstGeom>
          <a:solidFill>
            <a:srgbClr val="FFC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381000" y="4100234"/>
            <a:ext cx="327225" cy="392670"/>
          </a:xfrm>
          <a:prstGeom prst="star4">
            <a:avLst/>
          </a:prstGeom>
          <a:solidFill>
            <a:srgbClr val="92D05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4527084" y="4094399"/>
            <a:ext cx="327225" cy="392670"/>
          </a:xfrm>
          <a:prstGeom prst="star4">
            <a:avLst/>
          </a:prstGeom>
          <a:solidFill>
            <a:srgbClr val="92D05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30373" y="4733174"/>
            <a:ext cx="8696589" cy="1507959"/>
            <a:chOff x="230373" y="4733174"/>
            <a:chExt cx="8696589" cy="1507959"/>
          </a:xfrm>
        </p:grpSpPr>
        <p:sp>
          <p:nvSpPr>
            <p:cNvPr id="15" name="TextBox 14"/>
            <p:cNvSpPr txBox="1"/>
            <p:nvPr/>
          </p:nvSpPr>
          <p:spPr>
            <a:xfrm>
              <a:off x="247396" y="4733174"/>
              <a:ext cx="25288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1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Monitoring &amp; Evaluation</a:t>
              </a:r>
              <a:endPara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Pentagon 15"/>
            <p:cNvSpPr/>
            <p:nvPr/>
          </p:nvSpPr>
          <p:spPr>
            <a:xfrm>
              <a:off x="230373" y="5133148"/>
              <a:ext cx="7326762" cy="228600"/>
            </a:xfrm>
            <a:prstGeom prst="homePlate">
              <a:avLst/>
            </a:prstGeom>
            <a:solidFill>
              <a:srgbClr val="FFC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4-Point Star 16"/>
            <p:cNvSpPr/>
            <p:nvPr/>
          </p:nvSpPr>
          <p:spPr>
            <a:xfrm>
              <a:off x="382773" y="5056948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4-Point Star 18"/>
            <p:cNvSpPr/>
            <p:nvPr/>
          </p:nvSpPr>
          <p:spPr>
            <a:xfrm>
              <a:off x="2427187" y="5060276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4-Point Star 19"/>
            <p:cNvSpPr/>
            <p:nvPr/>
          </p:nvSpPr>
          <p:spPr>
            <a:xfrm>
              <a:off x="2960362" y="5070909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4-Point Star 20"/>
            <p:cNvSpPr/>
            <p:nvPr/>
          </p:nvSpPr>
          <p:spPr>
            <a:xfrm>
              <a:off x="3493537" y="5070909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4-Point Star 21"/>
            <p:cNvSpPr/>
            <p:nvPr/>
          </p:nvSpPr>
          <p:spPr>
            <a:xfrm>
              <a:off x="4026712" y="5070909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4-Point Star 22"/>
            <p:cNvSpPr/>
            <p:nvPr/>
          </p:nvSpPr>
          <p:spPr>
            <a:xfrm>
              <a:off x="4559887" y="5060276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4-Point Star 23"/>
            <p:cNvSpPr/>
            <p:nvPr/>
          </p:nvSpPr>
          <p:spPr>
            <a:xfrm>
              <a:off x="5093062" y="5051113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4-Point Star 24"/>
            <p:cNvSpPr/>
            <p:nvPr/>
          </p:nvSpPr>
          <p:spPr>
            <a:xfrm>
              <a:off x="5626237" y="5051113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4-Point Star 25"/>
            <p:cNvSpPr/>
            <p:nvPr/>
          </p:nvSpPr>
          <p:spPr>
            <a:xfrm>
              <a:off x="6159412" y="5051113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4-Point Star 26"/>
            <p:cNvSpPr/>
            <p:nvPr/>
          </p:nvSpPr>
          <p:spPr>
            <a:xfrm>
              <a:off x="6692584" y="5051113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18941" y="4895839"/>
              <a:ext cx="120802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Steering </a:t>
              </a:r>
              <a:b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Committee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Pentagon 28"/>
            <p:cNvSpPr/>
            <p:nvPr/>
          </p:nvSpPr>
          <p:spPr>
            <a:xfrm>
              <a:off x="230373" y="5841769"/>
              <a:ext cx="7326762" cy="228600"/>
            </a:xfrm>
            <a:prstGeom prst="homePlate">
              <a:avLst/>
            </a:prstGeom>
            <a:solidFill>
              <a:srgbClr val="FFC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4-Point Star 29"/>
            <p:cNvSpPr/>
            <p:nvPr/>
          </p:nvSpPr>
          <p:spPr>
            <a:xfrm>
              <a:off x="382773" y="5765569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4-Point Star 31"/>
            <p:cNvSpPr/>
            <p:nvPr/>
          </p:nvSpPr>
          <p:spPr>
            <a:xfrm>
              <a:off x="2960362" y="5779530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4-Point Star 33"/>
            <p:cNvSpPr/>
            <p:nvPr/>
          </p:nvSpPr>
          <p:spPr>
            <a:xfrm>
              <a:off x="4026712" y="5779530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4-Point Star 35"/>
            <p:cNvSpPr/>
            <p:nvPr/>
          </p:nvSpPr>
          <p:spPr>
            <a:xfrm>
              <a:off x="5093062" y="5759734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4-Point Star 37"/>
            <p:cNvSpPr/>
            <p:nvPr/>
          </p:nvSpPr>
          <p:spPr>
            <a:xfrm>
              <a:off x="6159412" y="5759734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4-Point Star 38"/>
            <p:cNvSpPr/>
            <p:nvPr/>
          </p:nvSpPr>
          <p:spPr>
            <a:xfrm>
              <a:off x="7162800" y="5759734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4-Point Star 39"/>
            <p:cNvSpPr/>
            <p:nvPr/>
          </p:nvSpPr>
          <p:spPr>
            <a:xfrm>
              <a:off x="7172209" y="5065074"/>
              <a:ext cx="327225" cy="392670"/>
            </a:xfrm>
            <a:prstGeom prst="star4">
              <a:avLst/>
            </a:prstGeom>
            <a:solidFill>
              <a:srgbClr val="FF0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18941" y="5594804"/>
              <a:ext cx="101566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Board of</a:t>
              </a:r>
              <a:b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</a:b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Directors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506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369813" y="1371600"/>
            <a:ext cx="8404373" cy="1327458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/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Complex virtual relationships</a:t>
            </a:r>
          </a:p>
        </p:txBody>
      </p:sp>
      <p:sp>
        <p:nvSpPr>
          <p:cNvPr id="305" name="Shape 305"/>
          <p:cNvSpPr/>
          <p:nvPr/>
        </p:nvSpPr>
        <p:spPr>
          <a:xfrm>
            <a:off x="1579167" y="1837255"/>
            <a:ext cx="2194098" cy="737909"/>
          </a:xfrm>
          <a:prstGeom prst="roundRect">
            <a:avLst>
              <a:gd name="adj" fmla="val 2581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Board of directors</a:t>
            </a:r>
          </a:p>
        </p:txBody>
      </p:sp>
      <p:sp>
        <p:nvSpPr>
          <p:cNvPr id="307" name="Shape 307"/>
          <p:cNvSpPr/>
          <p:nvPr/>
        </p:nvSpPr>
        <p:spPr>
          <a:xfrm>
            <a:off x="5534641" y="1837255"/>
            <a:ext cx="2194098" cy="737909"/>
          </a:xfrm>
          <a:prstGeom prst="roundRect">
            <a:avLst>
              <a:gd name="adj" fmla="val 2581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Steering committee</a:t>
            </a:r>
          </a:p>
        </p:txBody>
      </p:sp>
      <p:sp>
        <p:nvSpPr>
          <p:cNvPr id="309" name="Shape 309"/>
          <p:cNvSpPr/>
          <p:nvPr/>
        </p:nvSpPr>
        <p:spPr>
          <a:xfrm>
            <a:off x="447888" y="1393950"/>
            <a:ext cx="1408372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3F6797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3F6797"/>
                </a:solidFill>
              </a:rPr>
              <a:t>Oversight</a:t>
            </a:r>
          </a:p>
        </p:txBody>
      </p:sp>
      <p:sp>
        <p:nvSpPr>
          <p:cNvPr id="310" name="Shape 310"/>
          <p:cNvSpPr/>
          <p:nvPr/>
        </p:nvSpPr>
        <p:spPr>
          <a:xfrm>
            <a:off x="369813" y="2880054"/>
            <a:ext cx="8404373" cy="1353380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447888" y="2894559"/>
            <a:ext cx="1811918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 b="1">
                <a:solidFill>
                  <a:srgbClr val="3F6797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3F6797"/>
                </a:solidFill>
              </a:rPr>
              <a:t>Management</a:t>
            </a:r>
          </a:p>
        </p:txBody>
      </p:sp>
      <p:sp>
        <p:nvSpPr>
          <p:cNvPr id="312" name="Shape 312"/>
          <p:cNvSpPr/>
          <p:nvPr/>
        </p:nvSpPr>
        <p:spPr>
          <a:xfrm>
            <a:off x="1300779" y="3340326"/>
            <a:ext cx="2750875" cy="737909"/>
          </a:xfrm>
          <a:prstGeom prst="roundRect">
            <a:avLst>
              <a:gd name="adj" fmla="val 2581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President / </a:t>
            </a:r>
            <a:r>
              <a:rPr lang="en-US" sz="1800" b="1" dirty="0" smtClean="0">
                <a:solidFill>
                  <a:srgbClr val="FFFFFF"/>
                </a:solidFill>
              </a:rPr>
              <a:t/>
            </a:r>
            <a:br>
              <a:rPr lang="en-US" sz="1800" b="1" dirty="0" smtClean="0">
                <a:solidFill>
                  <a:srgbClr val="FFFFFF"/>
                </a:solidFill>
              </a:rPr>
            </a:br>
            <a:r>
              <a:rPr sz="1800" b="1" dirty="0" smtClean="0">
                <a:solidFill>
                  <a:srgbClr val="FFFFFF"/>
                </a:solidFill>
              </a:rPr>
              <a:t>Executive </a:t>
            </a:r>
            <a:r>
              <a:rPr lang="en-US" sz="1800" b="1" dirty="0" smtClean="0">
                <a:solidFill>
                  <a:srgbClr val="FFFFFF"/>
                </a:solidFill>
              </a:rPr>
              <a:t>d</a:t>
            </a:r>
            <a:r>
              <a:rPr sz="1800" b="1" dirty="0" smtClean="0">
                <a:solidFill>
                  <a:srgbClr val="FFFFFF"/>
                </a:solidFill>
              </a:rPr>
              <a:t>irector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5534642" y="3340326"/>
            <a:ext cx="2194097" cy="737909"/>
          </a:xfrm>
          <a:prstGeom prst="roundRect">
            <a:avLst>
              <a:gd name="adj" fmla="val 2581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Project </a:t>
            </a:r>
            <a:r>
              <a:rPr lang="en-US" sz="1800" b="1" dirty="0" smtClean="0">
                <a:solidFill>
                  <a:srgbClr val="FFFFFF"/>
                </a:solidFill>
              </a:rPr>
              <a:t>m</a:t>
            </a:r>
            <a:r>
              <a:rPr sz="1800" b="1" dirty="0" smtClean="0">
                <a:solidFill>
                  <a:srgbClr val="FFFFFF"/>
                </a:solidFill>
              </a:rPr>
              <a:t>anager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69813" y="4437820"/>
            <a:ext cx="8404373" cy="1353380"/>
          </a:xfrm>
          <a:prstGeom prst="rect">
            <a:avLst/>
          </a:pr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447888" y="4463259"/>
            <a:ext cx="1838112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 b="1">
                <a:solidFill>
                  <a:srgbClr val="3F6797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3F6797"/>
                </a:solidFill>
              </a:rPr>
              <a:t>Project Team</a:t>
            </a:r>
          </a:p>
        </p:txBody>
      </p:sp>
      <p:sp>
        <p:nvSpPr>
          <p:cNvPr id="316" name="Shape 316"/>
          <p:cNvSpPr/>
          <p:nvPr/>
        </p:nvSpPr>
        <p:spPr>
          <a:xfrm>
            <a:off x="1579167" y="4942066"/>
            <a:ext cx="2194098" cy="737909"/>
          </a:xfrm>
          <a:prstGeom prst="roundRect">
            <a:avLst>
              <a:gd name="adj" fmla="val 2581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Project </a:t>
            </a:r>
            <a:r>
              <a:rPr lang="en-US" sz="1800" b="1" dirty="0" smtClean="0">
                <a:solidFill>
                  <a:srgbClr val="FFFFFF"/>
                </a:solidFill>
              </a:rPr>
              <a:t>m</a:t>
            </a:r>
            <a:r>
              <a:rPr sz="1800" b="1" dirty="0" smtClean="0">
                <a:solidFill>
                  <a:srgbClr val="FFFFFF"/>
                </a:solidFill>
              </a:rPr>
              <a:t>anager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5534640" y="4942066"/>
            <a:ext cx="2194098" cy="737909"/>
          </a:xfrm>
          <a:prstGeom prst="roundRect">
            <a:avLst>
              <a:gd name="adj" fmla="val 2581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1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Scientific team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ight Arrow 59"/>
          <p:cNvSpPr/>
          <p:nvPr/>
        </p:nvSpPr>
        <p:spPr>
          <a:xfrm rot="16200000">
            <a:off x="6001972" y="4779869"/>
            <a:ext cx="698958" cy="448641"/>
          </a:xfrm>
          <a:prstGeom prst="rightArrow">
            <a:avLst>
              <a:gd name="adj1" fmla="val 32609"/>
              <a:gd name="adj2" fmla="val 32609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Bent Arrow 47"/>
          <p:cNvSpPr/>
          <p:nvPr/>
        </p:nvSpPr>
        <p:spPr>
          <a:xfrm rot="10800000">
            <a:off x="2247900" y="4721748"/>
            <a:ext cx="3467100" cy="462358"/>
          </a:xfrm>
          <a:prstGeom prst="bentArrow">
            <a:avLst>
              <a:gd name="adj1" fmla="val 66097"/>
              <a:gd name="adj2" fmla="val 50000"/>
              <a:gd name="adj3" fmla="val 38798"/>
              <a:gd name="adj4" fmla="val 43750"/>
            </a:avLst>
          </a:prstGeom>
          <a:solidFill>
            <a:srgbClr val="FFC000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formal evaluations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128902" y="1066800"/>
            <a:ext cx="2747898" cy="1374107"/>
            <a:chOff x="300102" y="1140493"/>
            <a:chExt cx="2747898" cy="1374107"/>
          </a:xfrm>
        </p:grpSpPr>
        <p:sp>
          <p:nvSpPr>
            <p:cNvPr id="8" name="Rectangle 7"/>
            <p:cNvSpPr/>
            <p:nvPr/>
          </p:nvSpPr>
          <p:spPr>
            <a:xfrm>
              <a:off x="304800" y="1143000"/>
              <a:ext cx="2743200" cy="1371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02" y="1573992"/>
              <a:ext cx="1371353" cy="9406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73" y="1573992"/>
              <a:ext cx="1371353" cy="9406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647" y="1573992"/>
              <a:ext cx="1371353" cy="94060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725" y="1140493"/>
              <a:ext cx="213135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Steering Committee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43702" y="1066800"/>
            <a:ext cx="2747898" cy="1374107"/>
            <a:chOff x="3727977" y="1108228"/>
            <a:chExt cx="2747898" cy="1374107"/>
          </a:xfrm>
        </p:grpSpPr>
        <p:sp>
          <p:nvSpPr>
            <p:cNvPr id="10" name="Rectangle 9"/>
            <p:cNvSpPr/>
            <p:nvPr/>
          </p:nvSpPr>
          <p:spPr>
            <a:xfrm>
              <a:off x="3732675" y="1110735"/>
              <a:ext cx="2743200" cy="1371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977" y="1541727"/>
              <a:ext cx="1371353" cy="9406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248" y="1541727"/>
              <a:ext cx="1371353" cy="9406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22" y="1541727"/>
              <a:ext cx="1371353" cy="94060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28368" y="1108228"/>
              <a:ext cx="195181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Board of Directors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3202907"/>
            <a:ext cx="2169141" cy="2133600"/>
            <a:chOff x="0" y="2895600"/>
            <a:chExt cx="2169141" cy="2133600"/>
          </a:xfrm>
        </p:grpSpPr>
        <p:sp>
          <p:nvSpPr>
            <p:cNvPr id="19" name="Rectangle 18"/>
            <p:cNvSpPr/>
            <p:nvPr/>
          </p:nvSpPr>
          <p:spPr>
            <a:xfrm>
              <a:off x="111741" y="2895600"/>
              <a:ext cx="2057400" cy="2133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6963" y="2895600"/>
              <a:ext cx="106695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Sponsors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66" y="3210798"/>
              <a:ext cx="877950" cy="88992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43" y="4196157"/>
              <a:ext cx="734457" cy="609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56103"/>
              <a:ext cx="1402443" cy="105183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86302" y="3202907"/>
            <a:ext cx="2747898" cy="1374107"/>
            <a:chOff x="3727977" y="1108228"/>
            <a:chExt cx="2747898" cy="1374107"/>
          </a:xfrm>
        </p:grpSpPr>
        <p:sp>
          <p:nvSpPr>
            <p:cNvPr id="38" name="Rectangle 37"/>
            <p:cNvSpPr/>
            <p:nvPr/>
          </p:nvSpPr>
          <p:spPr>
            <a:xfrm>
              <a:off x="3732675" y="1110735"/>
              <a:ext cx="2743200" cy="1371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977" y="1541727"/>
              <a:ext cx="1371353" cy="94060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248" y="1541727"/>
              <a:ext cx="1371353" cy="94060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22" y="1541727"/>
              <a:ext cx="1371353" cy="94060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128368" y="1108228"/>
              <a:ext cx="181075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Consortium Staff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Right Arrow 44"/>
          <p:cNvSpPr/>
          <p:nvPr/>
        </p:nvSpPr>
        <p:spPr>
          <a:xfrm rot="18859733">
            <a:off x="6439862" y="2630422"/>
            <a:ext cx="698958" cy="448641"/>
          </a:xfrm>
          <a:prstGeom prst="rightArrow">
            <a:avLst>
              <a:gd name="adj1" fmla="val 32609"/>
              <a:gd name="adj2" fmla="val 32609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Right Arrow 45"/>
          <p:cNvSpPr/>
          <p:nvPr/>
        </p:nvSpPr>
        <p:spPr>
          <a:xfrm rot="13730708">
            <a:off x="3935611" y="2621560"/>
            <a:ext cx="698958" cy="448641"/>
          </a:xfrm>
          <a:prstGeom prst="rightArrow">
            <a:avLst>
              <a:gd name="adj1" fmla="val 32609"/>
              <a:gd name="adj2" fmla="val 32609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86055" y="5410935"/>
            <a:ext cx="2743200" cy="13716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90752" y="5408428"/>
            <a:ext cx="17338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Team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65" y="5765815"/>
            <a:ext cx="1015985" cy="101598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63" y="5765815"/>
            <a:ext cx="1015985" cy="101598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61" y="5765815"/>
            <a:ext cx="1015985" cy="1015985"/>
          </a:xfrm>
          <a:prstGeom prst="rect">
            <a:avLst/>
          </a:prstGeom>
        </p:spPr>
      </p:pic>
      <p:sp>
        <p:nvSpPr>
          <p:cNvPr id="61" name="Right Arrow 60"/>
          <p:cNvSpPr/>
          <p:nvPr/>
        </p:nvSpPr>
        <p:spPr>
          <a:xfrm>
            <a:off x="5222076" y="1530786"/>
            <a:ext cx="698958" cy="448641"/>
          </a:xfrm>
          <a:prstGeom prst="rightArrow">
            <a:avLst>
              <a:gd name="adj1" fmla="val 32609"/>
              <a:gd name="adj2" fmla="val 32609"/>
            </a:avLst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2179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informal evaluations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128902" y="1066800"/>
            <a:ext cx="2747898" cy="1374107"/>
            <a:chOff x="300102" y="1140493"/>
            <a:chExt cx="2747898" cy="1374107"/>
          </a:xfrm>
        </p:grpSpPr>
        <p:sp>
          <p:nvSpPr>
            <p:cNvPr id="8" name="Rectangle 7"/>
            <p:cNvSpPr/>
            <p:nvPr/>
          </p:nvSpPr>
          <p:spPr>
            <a:xfrm>
              <a:off x="304800" y="1143000"/>
              <a:ext cx="2743200" cy="1371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02" y="1573992"/>
              <a:ext cx="1371353" cy="9406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373" y="1573992"/>
              <a:ext cx="1371353" cy="9406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647" y="1573992"/>
              <a:ext cx="1371353" cy="94060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0725" y="1140493"/>
              <a:ext cx="213135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Steering Committee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43702" y="1066800"/>
            <a:ext cx="2747898" cy="1374107"/>
            <a:chOff x="3727977" y="1108228"/>
            <a:chExt cx="2747898" cy="1374107"/>
          </a:xfrm>
        </p:grpSpPr>
        <p:sp>
          <p:nvSpPr>
            <p:cNvPr id="10" name="Rectangle 9"/>
            <p:cNvSpPr/>
            <p:nvPr/>
          </p:nvSpPr>
          <p:spPr>
            <a:xfrm>
              <a:off x="3732675" y="1110735"/>
              <a:ext cx="2743200" cy="1371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977" y="1541727"/>
              <a:ext cx="1371353" cy="9406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248" y="1541727"/>
              <a:ext cx="1371353" cy="9406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22" y="1541727"/>
              <a:ext cx="1371353" cy="94060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28368" y="1108228"/>
              <a:ext cx="195181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Board of Directors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3202907"/>
            <a:ext cx="2169141" cy="2133600"/>
            <a:chOff x="0" y="2895600"/>
            <a:chExt cx="2169141" cy="2133600"/>
          </a:xfrm>
        </p:grpSpPr>
        <p:sp>
          <p:nvSpPr>
            <p:cNvPr id="19" name="Rectangle 18"/>
            <p:cNvSpPr/>
            <p:nvPr/>
          </p:nvSpPr>
          <p:spPr>
            <a:xfrm>
              <a:off x="111741" y="2895600"/>
              <a:ext cx="2057400" cy="2133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6963" y="2895600"/>
              <a:ext cx="106695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Sponsors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66" y="3210798"/>
              <a:ext cx="877950" cy="88992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443" y="4196157"/>
              <a:ext cx="734457" cy="609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56103"/>
              <a:ext cx="1402443" cy="105183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186302" y="3202907"/>
            <a:ext cx="2747898" cy="1374107"/>
            <a:chOff x="3727977" y="1108228"/>
            <a:chExt cx="2747898" cy="1374107"/>
          </a:xfrm>
        </p:grpSpPr>
        <p:sp>
          <p:nvSpPr>
            <p:cNvPr id="38" name="Rectangle 37"/>
            <p:cNvSpPr/>
            <p:nvPr/>
          </p:nvSpPr>
          <p:spPr>
            <a:xfrm>
              <a:off x="3732675" y="1110735"/>
              <a:ext cx="2743200" cy="13716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977" y="1541727"/>
              <a:ext cx="1371353" cy="94060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248" y="1541727"/>
              <a:ext cx="1371353" cy="94060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522" y="1541727"/>
              <a:ext cx="1371353" cy="94060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128368" y="1108228"/>
              <a:ext cx="181075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Consortium Staff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86055" y="5410935"/>
            <a:ext cx="2743200" cy="1371600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90752" y="5408428"/>
            <a:ext cx="17338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Team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65" y="5765815"/>
            <a:ext cx="1015985" cy="101598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63" y="5765815"/>
            <a:ext cx="1015985" cy="101598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61" y="5765815"/>
            <a:ext cx="1015985" cy="1015985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914400" y="2593303"/>
            <a:ext cx="7028629" cy="3883696"/>
            <a:chOff x="896171" y="2593303"/>
            <a:chExt cx="7028629" cy="3883696"/>
          </a:xfrm>
        </p:grpSpPr>
        <p:grpSp>
          <p:nvGrpSpPr>
            <p:cNvPr id="50" name="Group 49"/>
            <p:cNvGrpSpPr/>
            <p:nvPr/>
          </p:nvGrpSpPr>
          <p:grpSpPr>
            <a:xfrm>
              <a:off x="2245338" y="2593303"/>
              <a:ext cx="5679462" cy="2667004"/>
              <a:chOff x="2245338" y="2743196"/>
              <a:chExt cx="5679462" cy="2667004"/>
            </a:xfrm>
            <a:solidFill>
              <a:srgbClr val="FFC000"/>
            </a:solidFill>
          </p:grpSpPr>
          <p:sp>
            <p:nvSpPr>
              <p:cNvPr id="47" name="Bent Arrow 46"/>
              <p:cNvSpPr/>
              <p:nvPr/>
            </p:nvSpPr>
            <p:spPr>
              <a:xfrm rot="10800000">
                <a:off x="2245340" y="2743196"/>
                <a:ext cx="5679460" cy="2627059"/>
              </a:xfrm>
              <a:prstGeom prst="bentArrow">
                <a:avLst>
                  <a:gd name="adj1" fmla="val 12090"/>
                  <a:gd name="adj2" fmla="val 10063"/>
                  <a:gd name="adj3" fmla="val 7241"/>
                  <a:gd name="adj4" fmla="val 17535"/>
                </a:avLst>
              </a:prstGeom>
              <a:grpFill/>
              <a:ln w="25400" cap="flat">
                <a:solidFill>
                  <a:srgbClr val="4F81BD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Bent Arrow 34"/>
              <p:cNvSpPr/>
              <p:nvPr/>
            </p:nvSpPr>
            <p:spPr>
              <a:xfrm rot="10800000">
                <a:off x="2245338" y="2743196"/>
                <a:ext cx="1336061" cy="2667004"/>
              </a:xfrm>
              <a:prstGeom prst="bentArrow">
                <a:avLst>
                  <a:gd name="adj1" fmla="val 24964"/>
                  <a:gd name="adj2" fmla="val 22796"/>
                  <a:gd name="adj3" fmla="val 13030"/>
                  <a:gd name="adj4" fmla="val 26416"/>
                </a:avLst>
              </a:prstGeom>
              <a:grpFill/>
              <a:ln w="25400" cap="flat">
                <a:solidFill>
                  <a:srgbClr val="4F81BD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" name="Bent Arrow 63"/>
            <p:cNvSpPr/>
            <p:nvPr/>
          </p:nvSpPr>
          <p:spPr>
            <a:xfrm rot="5400000" flipH="1" flipV="1">
              <a:off x="1946690" y="4385086"/>
              <a:ext cx="1041394" cy="3142431"/>
            </a:xfrm>
            <a:prstGeom prst="bentArrow">
              <a:avLst/>
            </a:prstGeom>
            <a:solidFill>
              <a:srgbClr val="FFC000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9501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b="1" dirty="0" smtClean="0">
                <a:solidFill>
                  <a:schemeClr val="tx1"/>
                </a:solidFill>
              </a:rPr>
              <a:t>Whose value-add?</a:t>
            </a:r>
            <a:endParaRPr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3" y="1136050"/>
            <a:ext cx="877950" cy="889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0" y="2232048"/>
            <a:ext cx="734457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" y="3139168"/>
            <a:ext cx="1402443" cy="1051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1" y="4305632"/>
            <a:ext cx="934215" cy="97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6" y="5486400"/>
            <a:ext cx="1015985" cy="101598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83064"/>
              </p:ext>
            </p:extLst>
          </p:nvPr>
        </p:nvGraphicFramePr>
        <p:xfrm>
          <a:off x="1371600" y="1117633"/>
          <a:ext cx="7239000" cy="55117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/>
                <a:gridCol w="2781300"/>
                <a:gridCol w="2781300"/>
              </a:tblGrid>
              <a:tr h="101596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Government</a:t>
                      </a:r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public health</a:t>
                      </a:r>
                    </a:p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regulatory science</a:t>
                      </a:r>
                    </a:p>
                    <a:p>
                      <a:pPr algn="l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de-risk innovation</a:t>
                      </a:r>
                    </a:p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economic growth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6678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Industry</a:t>
                      </a:r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accelerate pipeline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new therapeutic area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access resources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de-risk innovation</a:t>
                      </a:r>
                    </a:p>
                    <a:p>
                      <a:pPr marL="285750" marR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access intellectual capital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Academia</a:t>
                      </a:r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access resources</a:t>
                      </a:r>
                    </a:p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opportunities</a:t>
                      </a:r>
                      <a:r>
                        <a:rPr lang="en-US" sz="1800" baseline="0" dirty="0" smtClean="0"/>
                        <a:t> for </a:t>
                      </a:r>
                      <a:r>
                        <a:rPr lang="en-US" sz="1800" dirty="0" smtClean="0"/>
                        <a:t>publications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training opportunities</a:t>
                      </a:r>
                    </a:p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identify collaborators</a:t>
                      </a:r>
                    </a:p>
                    <a:p>
                      <a:pPr algn="l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9541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Patient</a:t>
                      </a:r>
                      <a:r>
                        <a:rPr lang="en-US" sz="18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organizations</a:t>
                      </a:r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accelerate pipelines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advance basic research</a:t>
                      </a:r>
                      <a:br>
                        <a:rPr lang="en-US" sz="1800" dirty="0" smtClean="0"/>
                      </a:b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de-risk medical product development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Consortium researchers </a:t>
                      </a:r>
                      <a:endParaRPr lang="en-US" sz="18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simplify day jobs</a:t>
                      </a:r>
                    </a:p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access resources</a:t>
                      </a:r>
                    </a:p>
                    <a:p>
                      <a:pPr algn="l"/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/>
                        <a:t>networking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training / education</a:t>
                      </a:r>
                      <a:endParaRPr 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Bibliometrics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is this all we can measure?</a:t>
            </a:r>
            <a:endParaRPr lang="en-US" i="1" dirty="0"/>
          </a:p>
        </p:txBody>
      </p:sp>
      <p:sp>
        <p:nvSpPr>
          <p:cNvPr id="5" name="Textfeld 1"/>
          <p:cNvSpPr txBox="1"/>
          <p:nvPr/>
        </p:nvSpPr>
        <p:spPr>
          <a:xfrm>
            <a:off x="683890" y="2054225"/>
            <a:ext cx="3455988" cy="178510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By the end of 2013, IMI projects had delivered </a:t>
            </a:r>
            <a:r>
              <a:rPr lang="en-US" sz="1400" b="1" dirty="0"/>
              <a:t>over 600 scientific </a:t>
            </a:r>
            <a:r>
              <a:rPr lang="en-US" sz="1400" b="1" dirty="0" smtClean="0"/>
              <a:t>publications</a:t>
            </a:r>
            <a:r>
              <a:rPr lang="en-US" sz="1400" dirty="0" smtClean="0"/>
              <a:t> in </a:t>
            </a:r>
            <a:r>
              <a:rPr lang="en-US" sz="1400" dirty="0"/>
              <a:t>over </a:t>
            </a:r>
            <a:r>
              <a:rPr lang="en-US" sz="1400" b="1" dirty="0"/>
              <a:t>300 </a:t>
            </a:r>
            <a:r>
              <a:rPr lang="en-US" sz="1400" b="1" dirty="0" smtClean="0"/>
              <a:t>journals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The citation index of papers from IMI projects is </a:t>
            </a:r>
            <a:r>
              <a:rPr lang="en-US" sz="1400" b="1" dirty="0"/>
              <a:t>twice the world average</a:t>
            </a:r>
            <a:r>
              <a:rPr lang="en-US" sz="1400" dirty="0"/>
              <a:t>, and higher than the EU average.</a:t>
            </a:r>
          </a:p>
          <a:p>
            <a:pPr>
              <a:defRPr/>
            </a:pPr>
            <a:r>
              <a:rPr lang="en-US" sz="1200" dirty="0"/>
              <a:t>.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28" y="1578491"/>
            <a:ext cx="4858072" cy="3955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743648" y="6195622"/>
            <a:ext cx="51689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GB" sz="1000" dirty="0"/>
              <a:t>Data &amp; analysis: Thomson Reuters (</a:t>
            </a:r>
            <a:r>
              <a:rPr lang="en-GB" sz="1000" i="1" dirty="0"/>
              <a:t>Custom Analytics &amp; Engineered Solutions</a:t>
            </a:r>
            <a:r>
              <a:rPr lang="en-GB" sz="1000" dirty="0" smtClean="0"/>
              <a:t>),  </a:t>
            </a:r>
            <a:r>
              <a:rPr lang="en-GB" sz="1000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578897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 dirty="0" err="1" smtClean="0">
                <a:solidFill>
                  <a:srgbClr val="002E4F"/>
                </a:solidFill>
              </a:rPr>
              <a:t>Bibliometrics</a:t>
            </a:r>
            <a:r>
              <a:rPr lang="en-US" sz="3200" b="1" dirty="0" smtClean="0">
                <a:solidFill>
                  <a:srgbClr val="002E4F"/>
                </a:solidFill>
              </a:rPr>
              <a:t> and collaboration</a:t>
            </a:r>
            <a:endParaRPr sz="3200" b="1" dirty="0">
              <a:solidFill>
                <a:srgbClr val="002E4F"/>
              </a:solidFill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938534" y="1225549"/>
            <a:ext cx="2599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>
                <a:solidFill>
                  <a:srgbClr val="66BC29"/>
                </a:solidFill>
                <a:latin typeface="Calibri" pitchFamily="34" charset="0"/>
              </a:rPr>
              <a:t>Pre IMI</a:t>
            </a:r>
            <a:r>
              <a:rPr lang="en-US">
                <a:solidFill>
                  <a:srgbClr val="66BC29"/>
                </a:solidFill>
                <a:latin typeface="Calibri" pitchFamily="34" charset="0"/>
              </a:rPr>
              <a:t> </a:t>
            </a:r>
            <a:r>
              <a:rPr lang="en-US">
                <a:solidFill>
                  <a:srgbClr val="00446A"/>
                </a:solidFill>
                <a:latin typeface="Calibri" pitchFamily="34" charset="0"/>
              </a:rPr>
              <a:t>funding award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4967563" y="1236663"/>
            <a:ext cx="27304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>
                <a:solidFill>
                  <a:srgbClr val="66BC29"/>
                </a:solidFill>
                <a:latin typeface="Calibri" pitchFamily="34" charset="0"/>
              </a:rPr>
              <a:t>Post IMI </a:t>
            </a:r>
            <a:r>
              <a:rPr lang="en-US">
                <a:solidFill>
                  <a:srgbClr val="00446A"/>
                </a:solidFill>
                <a:latin typeface="Calibri" pitchFamily="34" charset="0"/>
              </a:rPr>
              <a:t>funding award</a:t>
            </a:r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33562"/>
            <a:ext cx="3452880" cy="395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414" y="1633562"/>
            <a:ext cx="4207792" cy="3957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8728" y="1981199"/>
            <a:ext cx="105305" cy="349495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8728" y="2514600"/>
            <a:ext cx="426759" cy="597391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743648" y="6195622"/>
            <a:ext cx="51689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GB" sz="1000" dirty="0"/>
              <a:t>Data &amp; analysis: Thomson Reuters (</a:t>
            </a:r>
            <a:r>
              <a:rPr lang="en-GB" sz="1000" i="1" dirty="0"/>
              <a:t>Custom Analytics &amp; Engineered Solutions</a:t>
            </a:r>
            <a:r>
              <a:rPr lang="en-GB" sz="1000" dirty="0" smtClean="0"/>
              <a:t>),  </a:t>
            </a:r>
            <a:r>
              <a:rPr lang="en-GB" sz="1000" dirty="0"/>
              <a:t>2013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Collaborations – who / what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861992" y="1676400"/>
            <a:ext cx="33607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b="1" dirty="0">
                <a:solidFill>
                  <a:srgbClr val="66BC29"/>
                </a:solidFill>
                <a:latin typeface="Calibri" pitchFamily="34" charset="0"/>
              </a:rPr>
              <a:t>Co-authorship</a:t>
            </a:r>
            <a:r>
              <a:rPr lang="en-US" dirty="0">
                <a:latin typeface="Calibri" pitchFamily="34" charset="0"/>
              </a:rPr>
              <a:t> – </a:t>
            </a:r>
            <a:r>
              <a:rPr lang="en-US" b="1" dirty="0">
                <a:latin typeface="Calibri" pitchFamily="34" charset="0"/>
              </a:rPr>
              <a:t>69%</a:t>
            </a:r>
          </a:p>
          <a:p>
            <a:pPr eaLnBrk="1" hangingPunct="1"/>
            <a:r>
              <a:rPr lang="en-US" b="1" dirty="0">
                <a:solidFill>
                  <a:srgbClr val="66BC29"/>
                </a:solidFill>
                <a:latin typeface="Calibri" pitchFamily="34" charset="0"/>
              </a:rPr>
              <a:t>Cross-sector</a:t>
            </a:r>
            <a:r>
              <a:rPr lang="en-US" dirty="0">
                <a:latin typeface="Calibri" pitchFamily="34" charset="0"/>
              </a:rPr>
              <a:t> collaboration – </a:t>
            </a:r>
            <a:r>
              <a:rPr lang="en-US" b="1" dirty="0">
                <a:latin typeface="Calibri" pitchFamily="34" charset="0"/>
              </a:rPr>
              <a:t>42%</a:t>
            </a:r>
          </a:p>
          <a:p>
            <a:pPr eaLnBrk="1" hangingPunct="1"/>
            <a:r>
              <a:rPr lang="en-US" b="1" dirty="0">
                <a:solidFill>
                  <a:srgbClr val="66BC29"/>
                </a:solidFill>
                <a:latin typeface="Calibri" pitchFamily="34" charset="0"/>
              </a:rPr>
              <a:t>Cross-project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collaboration – </a:t>
            </a:r>
            <a:r>
              <a:rPr lang="en-US" b="1" dirty="0">
                <a:latin typeface="Calibri" pitchFamily="34" charset="0"/>
              </a:rPr>
              <a:t>37%</a:t>
            </a:r>
          </a:p>
          <a:p>
            <a:pPr eaLnBrk="1" hangingPunct="1"/>
            <a:r>
              <a:rPr lang="en-US" b="1" dirty="0">
                <a:solidFill>
                  <a:srgbClr val="66BC29"/>
                </a:solidFill>
                <a:latin typeface="Calibri" pitchFamily="34" charset="0"/>
              </a:rPr>
              <a:t>Cross-disease</a:t>
            </a:r>
            <a:r>
              <a:rPr lang="en-US" dirty="0">
                <a:latin typeface="Calibri" pitchFamily="34" charset="0"/>
              </a:rPr>
              <a:t> collaboration – </a:t>
            </a:r>
            <a:r>
              <a:rPr lang="en-US" b="1" dirty="0">
                <a:latin typeface="Calibri" pitchFamily="34" charset="0"/>
              </a:rPr>
              <a:t>31%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4485"/>
            <a:ext cx="4346646" cy="416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04012"/>
            <a:ext cx="3432165" cy="194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914400" y="5486400"/>
            <a:ext cx="35060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</a:rPr>
              <a:t>IMI researcher networks by sector</a:t>
            </a: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743648" y="6195622"/>
            <a:ext cx="51689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GB" sz="1000" dirty="0"/>
              <a:t>Data &amp; analysis: Thomson Reuters (</a:t>
            </a:r>
            <a:r>
              <a:rPr lang="en-GB" sz="1000" i="1" dirty="0"/>
              <a:t>Custom Analytics &amp; Engineered Solutions</a:t>
            </a:r>
            <a:r>
              <a:rPr lang="en-GB" sz="1000" dirty="0" smtClean="0"/>
              <a:t>),  </a:t>
            </a:r>
            <a:r>
              <a:rPr lang="en-GB" sz="1000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227363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1648899" y="1338620"/>
            <a:ext cx="6961701" cy="498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dirty="0" smtClean="0"/>
              <a:t>Not all consortium outputs are “publishable” – licenses, databases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Publications are retrospective, often-times at completion of project</a:t>
            </a:r>
          </a:p>
          <a:p>
            <a:pPr lvl="0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lvl="0"/>
            <a:r>
              <a:rPr dirty="0" smtClean="0"/>
              <a:t>Virtual </a:t>
            </a:r>
            <a:r>
              <a:rPr dirty="0"/>
              <a:t>collaborations - no dedicated laboratory/workspace</a:t>
            </a:r>
          </a:p>
          <a:p>
            <a:pPr lvl="0"/>
            <a:endParaRPr dirty="0"/>
          </a:p>
          <a:p>
            <a:pPr lvl="0"/>
            <a:r>
              <a:rPr lang="en-US" dirty="0" smtClean="0"/>
              <a:t>Bias: "Sexiness</a:t>
            </a:r>
            <a:r>
              <a:rPr lang="en-US" dirty="0"/>
              <a:t>" of the science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Different stakeholders = different expectations</a:t>
            </a:r>
            <a:br>
              <a:rPr lang="en-US" dirty="0" smtClean="0"/>
            </a:br>
            <a:r>
              <a:rPr dirty="0" smtClean="0"/>
              <a:t>Semi-committed </a:t>
            </a:r>
            <a:r>
              <a:rPr dirty="0"/>
              <a:t>teams - not their day jobs </a:t>
            </a:r>
          </a:p>
          <a:p>
            <a:pPr lvl="0"/>
            <a:r>
              <a:rPr dirty="0" smtClean="0"/>
              <a:t>Human </a:t>
            </a:r>
            <a:r>
              <a:rPr dirty="0"/>
              <a:t>capital - turnover, advancement</a:t>
            </a:r>
          </a:p>
          <a:p>
            <a:pPr lvl="0"/>
            <a:endParaRPr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Numerous </a:t>
            </a:r>
            <a:r>
              <a:rPr dirty="0"/>
              <a:t>consortia, different operational </a:t>
            </a:r>
            <a:r>
              <a:rPr dirty="0" smtClean="0"/>
              <a:t>models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- </a:t>
            </a:r>
            <a:r>
              <a:rPr i="1" dirty="0" smtClean="0"/>
              <a:t>cross </a:t>
            </a:r>
            <a:r>
              <a:rPr i="1" dirty="0"/>
              <a:t>comparison</a:t>
            </a:r>
            <a:r>
              <a:rPr i="1" dirty="0" smtClean="0"/>
              <a:t>?</a:t>
            </a:r>
            <a:endParaRPr lang="en-US" dirty="0"/>
          </a:p>
          <a:p>
            <a:pPr lvl="0"/>
            <a:endParaRPr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Complexities for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81470"/>
            <a:ext cx="1123950" cy="1123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5" y="2576180"/>
            <a:ext cx="1157620" cy="1157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7" y="3916721"/>
            <a:ext cx="1095597" cy="11124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97047" y="5257800"/>
            <a:ext cx="987056" cy="1107994"/>
            <a:chOff x="297047" y="5257800"/>
            <a:chExt cx="987056" cy="1107994"/>
          </a:xfrm>
        </p:grpSpPr>
        <p:sp>
          <p:nvSpPr>
            <p:cNvPr id="7" name="Oval 6"/>
            <p:cNvSpPr/>
            <p:nvPr/>
          </p:nvSpPr>
          <p:spPr>
            <a:xfrm>
              <a:off x="297047" y="5316497"/>
              <a:ext cx="987056" cy="99060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8768" y="5257800"/>
              <a:ext cx="563614" cy="1107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#</a:t>
              </a:r>
              <a:endPara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200" b="1" dirty="0" smtClean="0">
                <a:solidFill>
                  <a:srgbClr val="002E4F"/>
                </a:solidFill>
              </a:rPr>
              <a:t>Defining </a:t>
            </a:r>
            <a:r>
              <a:rPr sz="3200" b="1" dirty="0" smtClean="0">
                <a:solidFill>
                  <a:srgbClr val="002E4F"/>
                </a:solidFill>
              </a:rPr>
              <a:t>metrics </a:t>
            </a:r>
            <a:r>
              <a:rPr sz="3200" b="1" dirty="0">
                <a:solidFill>
                  <a:srgbClr val="002E4F"/>
                </a:solidFill>
              </a:rPr>
              <a:t>for value-add</a:t>
            </a:r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1143000" y="1219200"/>
            <a:ext cx="7848600" cy="53340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/>
            <a:r>
              <a:rPr dirty="0"/>
              <a:t>Mid-stream analysis: </a:t>
            </a:r>
            <a:r>
              <a:rPr lang="en-US" i="1" dirty="0"/>
              <a:t>C</a:t>
            </a:r>
            <a:r>
              <a:rPr i="1" dirty="0" smtClean="0"/>
              <a:t>onsortium </a:t>
            </a:r>
            <a:r>
              <a:rPr i="1" dirty="0"/>
              <a:t>on-track for </a:t>
            </a:r>
            <a:r>
              <a:rPr i="1" dirty="0" smtClean="0"/>
              <a:t>deliverables</a:t>
            </a:r>
            <a:r>
              <a:rPr i="1" dirty="0"/>
              <a:t>?</a:t>
            </a:r>
          </a:p>
          <a:p>
            <a:pPr lvl="0"/>
            <a:r>
              <a:rPr dirty="0"/>
              <a:t>   </a:t>
            </a:r>
            <a:r>
              <a:rPr lang="en-US" dirty="0" smtClean="0"/>
              <a:t>	</a:t>
            </a:r>
            <a:r>
              <a:rPr dirty="0" smtClean="0"/>
              <a:t>- </a:t>
            </a:r>
            <a:r>
              <a:rPr dirty="0"/>
              <a:t>metrics: efficiency, project management, effective collaboration </a:t>
            </a:r>
            <a:r>
              <a:rPr dirty="0" smtClean="0"/>
              <a:t>model</a:t>
            </a:r>
            <a:endParaRPr lang="en-US" dirty="0" smtClean="0"/>
          </a:p>
          <a:p>
            <a:pPr lvl="0"/>
            <a:r>
              <a:rPr lang="en-US" dirty="0"/>
              <a:t>	</a:t>
            </a:r>
            <a:r>
              <a:rPr lang="en-US" dirty="0" smtClean="0"/>
              <a:t>- indirect benefits: access resource/expertise</a:t>
            </a:r>
          </a:p>
          <a:p>
            <a:r>
              <a:rPr lang="en-US" dirty="0"/>
              <a:t>	- users: stakeholders, consortium managers</a:t>
            </a:r>
          </a:p>
          <a:p>
            <a:pPr lvl="0"/>
            <a:r>
              <a:rPr lang="en-US" dirty="0" smtClean="0"/>
              <a:t>	</a:t>
            </a:r>
            <a:r>
              <a:rPr dirty="0" smtClean="0"/>
              <a:t>- </a:t>
            </a:r>
            <a:r>
              <a:rPr dirty="0"/>
              <a:t>impact: financing, engagement of participants, additional support</a:t>
            </a:r>
          </a:p>
          <a:p>
            <a:pPr lvl="0"/>
            <a:r>
              <a:rPr dirty="0"/>
              <a:t>   </a:t>
            </a:r>
            <a:r>
              <a:rPr lang="en-US" dirty="0" smtClean="0"/>
              <a:t>	</a:t>
            </a:r>
            <a:endParaRPr dirty="0"/>
          </a:p>
          <a:p>
            <a:pPr lvl="0"/>
            <a:r>
              <a:rPr dirty="0"/>
              <a:t>Constraints:</a:t>
            </a:r>
          </a:p>
          <a:p>
            <a:pPr lvl="0"/>
            <a:r>
              <a:rPr dirty="0"/>
              <a:t>   </a:t>
            </a:r>
            <a:r>
              <a:rPr lang="en-US" dirty="0" smtClean="0"/>
              <a:t>	</a:t>
            </a:r>
            <a:r>
              <a:rPr dirty="0" smtClean="0"/>
              <a:t>- </a:t>
            </a:r>
            <a:r>
              <a:rPr dirty="0"/>
              <a:t>minimize bias</a:t>
            </a:r>
          </a:p>
          <a:p>
            <a:pPr lvl="0"/>
            <a:r>
              <a:rPr dirty="0"/>
              <a:t>      </a:t>
            </a:r>
            <a:r>
              <a:rPr lang="en-US" dirty="0" smtClean="0"/>
              <a:t>		</a:t>
            </a:r>
            <a:r>
              <a:rPr dirty="0" smtClean="0"/>
              <a:t>- </a:t>
            </a:r>
            <a:r>
              <a:rPr dirty="0"/>
              <a:t>scientific goals</a:t>
            </a:r>
          </a:p>
          <a:p>
            <a:pPr lvl="0"/>
            <a:r>
              <a:rPr dirty="0"/>
              <a:t>     </a:t>
            </a:r>
            <a:r>
              <a:rPr lang="en-US" dirty="0" smtClean="0"/>
              <a:t>		</a:t>
            </a:r>
            <a:r>
              <a:rPr dirty="0" smtClean="0"/>
              <a:t>- </a:t>
            </a:r>
            <a:r>
              <a:rPr dirty="0"/>
              <a:t>size/financing</a:t>
            </a:r>
          </a:p>
          <a:p>
            <a:pPr lvl="0"/>
            <a:r>
              <a:rPr dirty="0"/>
              <a:t>  </a:t>
            </a:r>
            <a:r>
              <a:rPr lang="en-US" dirty="0" smtClean="0"/>
              <a:t>	</a:t>
            </a:r>
            <a:r>
              <a:rPr dirty="0" smtClean="0"/>
              <a:t>- </a:t>
            </a:r>
            <a:r>
              <a:rPr dirty="0"/>
              <a:t>industry as first stakeholder</a:t>
            </a:r>
          </a:p>
          <a:p>
            <a:pPr lvl="0"/>
            <a:r>
              <a:rPr dirty="0"/>
              <a:t>  </a:t>
            </a:r>
            <a:r>
              <a:rPr lang="en-US" dirty="0" smtClean="0"/>
              <a:t>	</a:t>
            </a:r>
            <a:r>
              <a:rPr dirty="0" smtClean="0"/>
              <a:t>- </a:t>
            </a:r>
            <a:r>
              <a:rPr dirty="0"/>
              <a:t>generalizable to multiple "similar" </a:t>
            </a:r>
            <a:r>
              <a:rPr dirty="0" smtClean="0"/>
              <a:t>consortia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Implementation:</a:t>
            </a:r>
          </a:p>
          <a:p>
            <a:pPr lvl="0"/>
            <a:r>
              <a:rPr lang="en-US" dirty="0" smtClean="0"/>
              <a:t>	- scope (pre-clinical vs. clinical, by type of output)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- metrics to evaluation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- cross-consortia measurements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76400"/>
            <a:ext cx="8382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543300"/>
            <a:ext cx="876300" cy="8763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76225" y="5334000"/>
            <a:ext cx="857250" cy="1015661"/>
            <a:chOff x="136451" y="5721519"/>
            <a:chExt cx="857250" cy="1015661"/>
          </a:xfrm>
        </p:grpSpPr>
        <p:sp>
          <p:nvSpPr>
            <p:cNvPr id="5" name="Oval 4"/>
            <p:cNvSpPr/>
            <p:nvPr/>
          </p:nvSpPr>
          <p:spPr>
            <a:xfrm>
              <a:off x="136451" y="5791200"/>
              <a:ext cx="857250" cy="876300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4909" y="5721519"/>
              <a:ext cx="520333" cy="1015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0" b="0" i="0" u="none" strike="noStrike" cap="none" spc="0" normalizeH="0" baseline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FillTx/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kumimoji="0" lang="en-US" sz="60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3533313"/>
            <a:ext cx="8858435" cy="2574524"/>
            <a:chOff x="152400" y="3533313"/>
            <a:chExt cx="8858435" cy="2574524"/>
          </a:xfrm>
          <a:solidFill>
            <a:schemeClr val="bg1">
              <a:lumMod val="65000"/>
            </a:schemeClr>
          </a:solidFill>
        </p:grpSpPr>
        <p:sp>
          <p:nvSpPr>
            <p:cNvPr id="35" name="Shape 35"/>
            <p:cNvSpPr/>
            <p:nvPr/>
          </p:nvSpPr>
          <p:spPr>
            <a:xfrm>
              <a:off x="152400" y="3533313"/>
              <a:ext cx="8858435" cy="2574524"/>
            </a:xfrm>
            <a:prstGeom prst="rect">
              <a:avLst/>
            </a:prstGeom>
            <a:grpFill/>
            <a:ln w="9525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733722" y="5557424"/>
              <a:ext cx="5566431" cy="4370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Standardized tools = added efficiency</a:t>
              </a:r>
            </a:p>
          </p:txBody>
        </p:sp>
      </p:grp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52400" y="282576"/>
            <a:ext cx="8763000" cy="85039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Drug discovery is complex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9888" y="1491430"/>
            <a:ext cx="2467993" cy="648070"/>
            <a:chOff x="0" y="0"/>
            <a:chExt cx="2467993" cy="648070"/>
          </a:xfrm>
        </p:grpSpPr>
        <p:sp>
          <p:nvSpPr>
            <p:cNvPr id="39" name="Shape 39"/>
            <p:cNvSpPr/>
            <p:nvPr/>
          </p:nvSpPr>
          <p:spPr>
            <a:xfrm>
              <a:off x="0" y="0"/>
              <a:ext cx="2467993" cy="64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64" y="0"/>
                  </a:lnTo>
                  <a:lnTo>
                    <a:pt x="21600" y="10800"/>
                  </a:lnTo>
                  <a:lnTo>
                    <a:pt x="18764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0" y="148704"/>
              <a:ext cx="2305976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Drug discovery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228285" y="1491429"/>
            <a:ext cx="2059619" cy="648071"/>
            <a:chOff x="0" y="0"/>
            <a:chExt cx="2059619" cy="648071"/>
          </a:xfrm>
        </p:grpSpPr>
        <p:sp>
          <p:nvSpPr>
            <p:cNvPr id="42" name="Shape 42"/>
            <p:cNvSpPr/>
            <p:nvPr/>
          </p:nvSpPr>
          <p:spPr>
            <a:xfrm>
              <a:off x="0" y="0"/>
              <a:ext cx="2059619" cy="648071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324036" y="148704"/>
              <a:ext cx="1411548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Preclinical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960910" y="1491428"/>
            <a:ext cx="3070194" cy="648071"/>
            <a:chOff x="0" y="0"/>
            <a:chExt cx="3070194" cy="648071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070194" cy="648071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324036" y="148704"/>
              <a:ext cx="2422123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Clinical trials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714467" y="1491430"/>
            <a:ext cx="2385143" cy="648071"/>
            <a:chOff x="0" y="0"/>
            <a:chExt cx="2385142" cy="648071"/>
          </a:xfrm>
        </p:grpSpPr>
        <p:sp>
          <p:nvSpPr>
            <p:cNvPr id="48" name="Shape 48"/>
            <p:cNvSpPr/>
            <p:nvPr/>
          </p:nvSpPr>
          <p:spPr>
            <a:xfrm>
              <a:off x="0" y="0"/>
              <a:ext cx="2385142" cy="648071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24036" y="15354"/>
              <a:ext cx="1737072" cy="61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Market surveillance</a:t>
              </a:r>
            </a:p>
          </p:txBody>
        </p:sp>
      </p:grpSp>
      <p:sp>
        <p:nvSpPr>
          <p:cNvPr id="51" name="Shape 51"/>
          <p:cNvSpPr/>
          <p:nvPr/>
        </p:nvSpPr>
        <p:spPr>
          <a:xfrm>
            <a:off x="303325" y="2379804"/>
            <a:ext cx="1753355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5-10K compounds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1926750" y="2708884"/>
            <a:ext cx="858287" cy="399556"/>
            <a:chOff x="0" y="0"/>
            <a:chExt cx="858286" cy="399554"/>
          </a:xfrm>
        </p:grpSpPr>
        <p:sp>
          <p:nvSpPr>
            <p:cNvPr id="52" name="Shape 52"/>
            <p:cNvSpPr/>
            <p:nvPr/>
          </p:nvSpPr>
          <p:spPr>
            <a:xfrm rot="16200000">
              <a:off x="229365" y="-229366"/>
              <a:ext cx="39955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" y="9059"/>
                  </a:moveTo>
                  <a:cubicBezTo>
                    <a:pt x="2" y="13189"/>
                    <a:pt x="6247" y="16797"/>
                    <a:pt x="15186" y="17830"/>
                  </a:cubicBezTo>
                  <a:lnTo>
                    <a:pt x="15186" y="16573"/>
                  </a:lnTo>
                  <a:lnTo>
                    <a:pt x="20247" y="19374"/>
                  </a:lnTo>
                  <a:lnTo>
                    <a:pt x="15186" y="21600"/>
                  </a:lnTo>
                  <a:lnTo>
                    <a:pt x="15186" y="20343"/>
                  </a:lnTo>
                  <a:cubicBezTo>
                    <a:pt x="6248" y="19311"/>
                    <a:pt x="2" y="15703"/>
                    <a:pt x="2" y="11572"/>
                  </a:cubicBezTo>
                  <a:close/>
                  <a:moveTo>
                    <a:pt x="20247" y="2514"/>
                  </a:moveTo>
                  <a:cubicBezTo>
                    <a:pt x="10151" y="2514"/>
                    <a:pt x="1599" y="5842"/>
                    <a:pt x="198" y="10315"/>
                  </a:cubicBezTo>
                  <a:cubicBezTo>
                    <a:pt x="-1353" y="5361"/>
                    <a:pt x="6366" y="782"/>
                    <a:pt x="17438" y="88"/>
                  </a:cubicBezTo>
                  <a:cubicBezTo>
                    <a:pt x="18369" y="29"/>
                    <a:pt x="19307" y="0"/>
                    <a:pt x="202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16200000">
              <a:off x="5167" y="-5168"/>
              <a:ext cx="399555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0247" y="5263"/>
                  </a:moveTo>
                  <a:cubicBezTo>
                    <a:pt x="10151" y="5263"/>
                    <a:pt x="1599" y="12232"/>
                    <a:pt x="198" y="21600"/>
                  </a:cubicBezTo>
                  <a:cubicBezTo>
                    <a:pt x="-1353" y="11225"/>
                    <a:pt x="6366" y="1637"/>
                    <a:pt x="17438" y="183"/>
                  </a:cubicBezTo>
                  <a:cubicBezTo>
                    <a:pt x="18369" y="61"/>
                    <a:pt x="19307" y="0"/>
                    <a:pt x="2024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6200000">
              <a:off x="229390" y="-229391"/>
              <a:ext cx="39950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9"/>
                  </a:moveTo>
                  <a:cubicBezTo>
                    <a:pt x="0" y="13189"/>
                    <a:pt x="6663" y="16797"/>
                    <a:pt x="16200" y="17830"/>
                  </a:cubicBezTo>
                  <a:lnTo>
                    <a:pt x="16200" y="16573"/>
                  </a:lnTo>
                  <a:lnTo>
                    <a:pt x="21600" y="19374"/>
                  </a:lnTo>
                  <a:lnTo>
                    <a:pt x="16200" y="21600"/>
                  </a:lnTo>
                  <a:lnTo>
                    <a:pt x="16200" y="20343"/>
                  </a:lnTo>
                  <a:cubicBezTo>
                    <a:pt x="6663" y="19311"/>
                    <a:pt x="0" y="15703"/>
                    <a:pt x="0" y="11572"/>
                  </a:cubicBezTo>
                  <a:lnTo>
                    <a:pt x="0" y="9059"/>
                  </a:lnTo>
                  <a:cubicBezTo>
                    <a:pt x="0" y="4056"/>
                    <a:pt x="9671" y="0"/>
                    <a:pt x="21600" y="0"/>
                  </a:cubicBezTo>
                  <a:lnTo>
                    <a:pt x="21600" y="2514"/>
                  </a:lnTo>
                  <a:cubicBezTo>
                    <a:pt x="10828" y="2514"/>
                    <a:pt x="1703" y="5842"/>
                    <a:pt x="209" y="1031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655917" y="2295416"/>
            <a:ext cx="848374" cy="399556"/>
            <a:chOff x="0" y="0"/>
            <a:chExt cx="848374" cy="399555"/>
          </a:xfrm>
        </p:grpSpPr>
        <p:sp>
          <p:nvSpPr>
            <p:cNvPr id="56" name="Shape 56"/>
            <p:cNvSpPr/>
            <p:nvPr/>
          </p:nvSpPr>
          <p:spPr>
            <a:xfrm rot="16200000" flipH="1">
              <a:off x="224409" y="-224410"/>
              <a:ext cx="39955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3" y="9036"/>
                  </a:moveTo>
                  <a:cubicBezTo>
                    <a:pt x="3" y="13157"/>
                    <a:pt x="6243" y="16756"/>
                    <a:pt x="15175" y="17786"/>
                  </a:cubicBezTo>
                  <a:lnTo>
                    <a:pt x="15175" y="16514"/>
                  </a:lnTo>
                  <a:lnTo>
                    <a:pt x="20232" y="19344"/>
                  </a:lnTo>
                  <a:lnTo>
                    <a:pt x="15175" y="21600"/>
                  </a:lnTo>
                  <a:lnTo>
                    <a:pt x="15175" y="20329"/>
                  </a:lnTo>
                  <a:cubicBezTo>
                    <a:pt x="6243" y="19298"/>
                    <a:pt x="3" y="15700"/>
                    <a:pt x="3" y="11579"/>
                  </a:cubicBezTo>
                  <a:close/>
                  <a:moveTo>
                    <a:pt x="20232" y="2543"/>
                  </a:moveTo>
                  <a:cubicBezTo>
                    <a:pt x="10159" y="2543"/>
                    <a:pt x="1621" y="5853"/>
                    <a:pt x="204" y="10308"/>
                  </a:cubicBezTo>
                  <a:cubicBezTo>
                    <a:pt x="-1368" y="5367"/>
                    <a:pt x="6324" y="792"/>
                    <a:pt x="17386" y="90"/>
                  </a:cubicBezTo>
                  <a:cubicBezTo>
                    <a:pt x="18329" y="30"/>
                    <a:pt x="19280" y="0"/>
                    <a:pt x="202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16200000" flipH="1">
              <a:off x="2648" y="-2649"/>
              <a:ext cx="399557" cy="40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20232" y="5329"/>
                  </a:moveTo>
                  <a:cubicBezTo>
                    <a:pt x="10159" y="5329"/>
                    <a:pt x="1621" y="12265"/>
                    <a:pt x="204" y="21600"/>
                  </a:cubicBezTo>
                  <a:cubicBezTo>
                    <a:pt x="-1368" y="11246"/>
                    <a:pt x="6324" y="1660"/>
                    <a:pt x="17386" y="188"/>
                  </a:cubicBezTo>
                  <a:cubicBezTo>
                    <a:pt x="18329" y="63"/>
                    <a:pt x="19280" y="0"/>
                    <a:pt x="20232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16200000" flipH="1">
              <a:off x="224434" y="-224385"/>
              <a:ext cx="39950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36"/>
                  </a:moveTo>
                  <a:cubicBezTo>
                    <a:pt x="0" y="13157"/>
                    <a:pt x="6663" y="16756"/>
                    <a:pt x="16200" y="17786"/>
                  </a:cubicBezTo>
                  <a:lnTo>
                    <a:pt x="16200" y="16514"/>
                  </a:lnTo>
                  <a:lnTo>
                    <a:pt x="21600" y="19344"/>
                  </a:lnTo>
                  <a:lnTo>
                    <a:pt x="16200" y="21600"/>
                  </a:lnTo>
                  <a:lnTo>
                    <a:pt x="16200" y="20329"/>
                  </a:lnTo>
                  <a:cubicBezTo>
                    <a:pt x="6663" y="19298"/>
                    <a:pt x="0" y="15700"/>
                    <a:pt x="0" y="11579"/>
                  </a:cubicBezTo>
                  <a:lnTo>
                    <a:pt x="0" y="9036"/>
                  </a:lnTo>
                  <a:cubicBezTo>
                    <a:pt x="0" y="4046"/>
                    <a:pt x="9671" y="0"/>
                    <a:pt x="21600" y="0"/>
                  </a:cubicBezTo>
                  <a:lnTo>
                    <a:pt x="21600" y="2543"/>
                  </a:lnTo>
                  <a:cubicBezTo>
                    <a:pt x="10845" y="2543"/>
                    <a:pt x="1728" y="5853"/>
                    <a:pt x="215" y="10308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3357536" y="2708884"/>
            <a:ext cx="858287" cy="399556"/>
            <a:chOff x="0" y="0"/>
            <a:chExt cx="858286" cy="399554"/>
          </a:xfrm>
        </p:grpSpPr>
        <p:sp>
          <p:nvSpPr>
            <p:cNvPr id="60" name="Shape 60"/>
            <p:cNvSpPr/>
            <p:nvPr/>
          </p:nvSpPr>
          <p:spPr>
            <a:xfrm rot="16200000">
              <a:off x="229365" y="-229366"/>
              <a:ext cx="39955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" y="9059"/>
                  </a:moveTo>
                  <a:cubicBezTo>
                    <a:pt x="2" y="13189"/>
                    <a:pt x="6247" y="16797"/>
                    <a:pt x="15186" y="17830"/>
                  </a:cubicBezTo>
                  <a:lnTo>
                    <a:pt x="15186" y="16573"/>
                  </a:lnTo>
                  <a:lnTo>
                    <a:pt x="20247" y="19374"/>
                  </a:lnTo>
                  <a:lnTo>
                    <a:pt x="15186" y="21600"/>
                  </a:lnTo>
                  <a:lnTo>
                    <a:pt x="15186" y="20343"/>
                  </a:lnTo>
                  <a:cubicBezTo>
                    <a:pt x="6248" y="19311"/>
                    <a:pt x="2" y="15703"/>
                    <a:pt x="2" y="11572"/>
                  </a:cubicBezTo>
                  <a:close/>
                  <a:moveTo>
                    <a:pt x="20247" y="2514"/>
                  </a:moveTo>
                  <a:cubicBezTo>
                    <a:pt x="10151" y="2514"/>
                    <a:pt x="1599" y="5842"/>
                    <a:pt x="198" y="10315"/>
                  </a:cubicBezTo>
                  <a:cubicBezTo>
                    <a:pt x="-1353" y="5361"/>
                    <a:pt x="6366" y="782"/>
                    <a:pt x="17438" y="88"/>
                  </a:cubicBezTo>
                  <a:cubicBezTo>
                    <a:pt x="18369" y="29"/>
                    <a:pt x="19307" y="0"/>
                    <a:pt x="202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16200000">
              <a:off x="5167" y="-5168"/>
              <a:ext cx="399556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0247" y="5263"/>
                  </a:moveTo>
                  <a:cubicBezTo>
                    <a:pt x="10151" y="5263"/>
                    <a:pt x="1599" y="12232"/>
                    <a:pt x="198" y="21600"/>
                  </a:cubicBezTo>
                  <a:cubicBezTo>
                    <a:pt x="-1353" y="11225"/>
                    <a:pt x="6366" y="1637"/>
                    <a:pt x="17438" y="183"/>
                  </a:cubicBezTo>
                  <a:cubicBezTo>
                    <a:pt x="18369" y="61"/>
                    <a:pt x="19307" y="0"/>
                    <a:pt x="2024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16200000">
              <a:off x="229391" y="-229391"/>
              <a:ext cx="39950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9"/>
                  </a:moveTo>
                  <a:cubicBezTo>
                    <a:pt x="0" y="13189"/>
                    <a:pt x="6663" y="16797"/>
                    <a:pt x="16200" y="17830"/>
                  </a:cubicBezTo>
                  <a:lnTo>
                    <a:pt x="16200" y="16573"/>
                  </a:lnTo>
                  <a:lnTo>
                    <a:pt x="21600" y="19374"/>
                  </a:lnTo>
                  <a:lnTo>
                    <a:pt x="16200" y="21600"/>
                  </a:lnTo>
                  <a:lnTo>
                    <a:pt x="16200" y="20343"/>
                  </a:lnTo>
                  <a:cubicBezTo>
                    <a:pt x="6663" y="19311"/>
                    <a:pt x="0" y="15703"/>
                    <a:pt x="0" y="11572"/>
                  </a:cubicBezTo>
                  <a:lnTo>
                    <a:pt x="0" y="9059"/>
                  </a:lnTo>
                  <a:cubicBezTo>
                    <a:pt x="0" y="4056"/>
                    <a:pt x="9671" y="0"/>
                    <a:pt x="21600" y="0"/>
                  </a:cubicBezTo>
                  <a:lnTo>
                    <a:pt x="21600" y="2514"/>
                  </a:lnTo>
                  <a:cubicBezTo>
                    <a:pt x="10828" y="2514"/>
                    <a:pt x="1703" y="5842"/>
                    <a:pt x="209" y="1031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086702" y="2295416"/>
            <a:ext cx="848375" cy="399556"/>
            <a:chOff x="0" y="0"/>
            <a:chExt cx="848374" cy="399555"/>
          </a:xfrm>
        </p:grpSpPr>
        <p:sp>
          <p:nvSpPr>
            <p:cNvPr id="64" name="Shape 64"/>
            <p:cNvSpPr/>
            <p:nvPr/>
          </p:nvSpPr>
          <p:spPr>
            <a:xfrm rot="16200000" flipH="1">
              <a:off x="224409" y="-224410"/>
              <a:ext cx="39955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3" y="9036"/>
                  </a:moveTo>
                  <a:cubicBezTo>
                    <a:pt x="3" y="13157"/>
                    <a:pt x="6243" y="16756"/>
                    <a:pt x="15175" y="17786"/>
                  </a:cubicBezTo>
                  <a:lnTo>
                    <a:pt x="15175" y="16514"/>
                  </a:lnTo>
                  <a:lnTo>
                    <a:pt x="20232" y="19344"/>
                  </a:lnTo>
                  <a:lnTo>
                    <a:pt x="15175" y="21600"/>
                  </a:lnTo>
                  <a:lnTo>
                    <a:pt x="15175" y="20329"/>
                  </a:lnTo>
                  <a:cubicBezTo>
                    <a:pt x="6243" y="19298"/>
                    <a:pt x="3" y="15700"/>
                    <a:pt x="3" y="11579"/>
                  </a:cubicBezTo>
                  <a:close/>
                  <a:moveTo>
                    <a:pt x="20232" y="2543"/>
                  </a:moveTo>
                  <a:cubicBezTo>
                    <a:pt x="10159" y="2543"/>
                    <a:pt x="1621" y="5853"/>
                    <a:pt x="204" y="10308"/>
                  </a:cubicBezTo>
                  <a:cubicBezTo>
                    <a:pt x="-1368" y="5367"/>
                    <a:pt x="6324" y="792"/>
                    <a:pt x="17386" y="90"/>
                  </a:cubicBezTo>
                  <a:cubicBezTo>
                    <a:pt x="18329" y="30"/>
                    <a:pt x="19280" y="0"/>
                    <a:pt x="202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16200000" flipH="1">
              <a:off x="2648" y="-2649"/>
              <a:ext cx="399557" cy="40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20232" y="5329"/>
                  </a:moveTo>
                  <a:cubicBezTo>
                    <a:pt x="10159" y="5329"/>
                    <a:pt x="1621" y="12265"/>
                    <a:pt x="204" y="21600"/>
                  </a:cubicBezTo>
                  <a:cubicBezTo>
                    <a:pt x="-1368" y="11246"/>
                    <a:pt x="6324" y="1660"/>
                    <a:pt x="17386" y="188"/>
                  </a:cubicBezTo>
                  <a:cubicBezTo>
                    <a:pt x="18329" y="63"/>
                    <a:pt x="19280" y="0"/>
                    <a:pt x="20232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16200000" flipH="1">
              <a:off x="224434" y="-224385"/>
              <a:ext cx="39950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36"/>
                  </a:moveTo>
                  <a:cubicBezTo>
                    <a:pt x="0" y="13157"/>
                    <a:pt x="6663" y="16756"/>
                    <a:pt x="16200" y="17786"/>
                  </a:cubicBezTo>
                  <a:lnTo>
                    <a:pt x="16200" y="16514"/>
                  </a:lnTo>
                  <a:lnTo>
                    <a:pt x="21600" y="19344"/>
                  </a:lnTo>
                  <a:lnTo>
                    <a:pt x="16200" y="21600"/>
                  </a:lnTo>
                  <a:lnTo>
                    <a:pt x="16200" y="20329"/>
                  </a:lnTo>
                  <a:cubicBezTo>
                    <a:pt x="6663" y="19298"/>
                    <a:pt x="0" y="15700"/>
                    <a:pt x="0" y="11579"/>
                  </a:cubicBezTo>
                  <a:lnTo>
                    <a:pt x="0" y="9036"/>
                  </a:lnTo>
                  <a:cubicBezTo>
                    <a:pt x="0" y="4046"/>
                    <a:pt x="9671" y="0"/>
                    <a:pt x="21600" y="0"/>
                  </a:cubicBezTo>
                  <a:lnTo>
                    <a:pt x="21600" y="2543"/>
                  </a:lnTo>
                  <a:cubicBezTo>
                    <a:pt x="10845" y="2543"/>
                    <a:pt x="1728" y="5853"/>
                    <a:pt x="215" y="10308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4775719" y="2708884"/>
            <a:ext cx="858287" cy="399556"/>
            <a:chOff x="0" y="0"/>
            <a:chExt cx="858286" cy="399554"/>
          </a:xfrm>
        </p:grpSpPr>
        <p:sp>
          <p:nvSpPr>
            <p:cNvPr id="68" name="Shape 68"/>
            <p:cNvSpPr/>
            <p:nvPr/>
          </p:nvSpPr>
          <p:spPr>
            <a:xfrm rot="16200000">
              <a:off x="229365" y="-229366"/>
              <a:ext cx="39955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" y="9059"/>
                  </a:moveTo>
                  <a:cubicBezTo>
                    <a:pt x="2" y="13189"/>
                    <a:pt x="6247" y="16797"/>
                    <a:pt x="15186" y="17830"/>
                  </a:cubicBezTo>
                  <a:lnTo>
                    <a:pt x="15186" y="16573"/>
                  </a:lnTo>
                  <a:lnTo>
                    <a:pt x="20247" y="19374"/>
                  </a:lnTo>
                  <a:lnTo>
                    <a:pt x="15186" y="21600"/>
                  </a:lnTo>
                  <a:lnTo>
                    <a:pt x="15186" y="20343"/>
                  </a:lnTo>
                  <a:cubicBezTo>
                    <a:pt x="6248" y="19311"/>
                    <a:pt x="2" y="15703"/>
                    <a:pt x="2" y="11572"/>
                  </a:cubicBezTo>
                  <a:close/>
                  <a:moveTo>
                    <a:pt x="20247" y="2514"/>
                  </a:moveTo>
                  <a:cubicBezTo>
                    <a:pt x="10151" y="2514"/>
                    <a:pt x="1599" y="5842"/>
                    <a:pt x="198" y="10315"/>
                  </a:cubicBezTo>
                  <a:cubicBezTo>
                    <a:pt x="-1353" y="5361"/>
                    <a:pt x="6366" y="782"/>
                    <a:pt x="17438" y="88"/>
                  </a:cubicBezTo>
                  <a:cubicBezTo>
                    <a:pt x="18369" y="29"/>
                    <a:pt x="19307" y="0"/>
                    <a:pt x="202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6200000">
              <a:off x="5167" y="-5168"/>
              <a:ext cx="399556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0247" y="5263"/>
                  </a:moveTo>
                  <a:cubicBezTo>
                    <a:pt x="10151" y="5263"/>
                    <a:pt x="1599" y="12232"/>
                    <a:pt x="198" y="21600"/>
                  </a:cubicBezTo>
                  <a:cubicBezTo>
                    <a:pt x="-1353" y="11225"/>
                    <a:pt x="6366" y="1637"/>
                    <a:pt x="17438" y="183"/>
                  </a:cubicBezTo>
                  <a:cubicBezTo>
                    <a:pt x="18369" y="61"/>
                    <a:pt x="19307" y="0"/>
                    <a:pt x="2024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6200000">
              <a:off x="229391" y="-229391"/>
              <a:ext cx="39950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9"/>
                  </a:moveTo>
                  <a:cubicBezTo>
                    <a:pt x="0" y="13189"/>
                    <a:pt x="6663" y="16797"/>
                    <a:pt x="16200" y="17830"/>
                  </a:cubicBezTo>
                  <a:lnTo>
                    <a:pt x="16200" y="16573"/>
                  </a:lnTo>
                  <a:lnTo>
                    <a:pt x="21600" y="19374"/>
                  </a:lnTo>
                  <a:lnTo>
                    <a:pt x="16200" y="21600"/>
                  </a:lnTo>
                  <a:lnTo>
                    <a:pt x="16200" y="20343"/>
                  </a:lnTo>
                  <a:cubicBezTo>
                    <a:pt x="6663" y="19311"/>
                    <a:pt x="0" y="15703"/>
                    <a:pt x="0" y="11572"/>
                  </a:cubicBezTo>
                  <a:lnTo>
                    <a:pt x="0" y="9059"/>
                  </a:lnTo>
                  <a:cubicBezTo>
                    <a:pt x="0" y="4056"/>
                    <a:pt x="9671" y="0"/>
                    <a:pt x="21600" y="0"/>
                  </a:cubicBezTo>
                  <a:lnTo>
                    <a:pt x="21600" y="2514"/>
                  </a:lnTo>
                  <a:cubicBezTo>
                    <a:pt x="10828" y="2514"/>
                    <a:pt x="1703" y="5842"/>
                    <a:pt x="209" y="1031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5504885" y="2295416"/>
            <a:ext cx="848375" cy="399556"/>
            <a:chOff x="0" y="0"/>
            <a:chExt cx="848374" cy="399555"/>
          </a:xfrm>
        </p:grpSpPr>
        <p:sp>
          <p:nvSpPr>
            <p:cNvPr id="72" name="Shape 72"/>
            <p:cNvSpPr/>
            <p:nvPr/>
          </p:nvSpPr>
          <p:spPr>
            <a:xfrm rot="16200000" flipH="1">
              <a:off x="224409" y="-224410"/>
              <a:ext cx="39955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3" y="9036"/>
                  </a:moveTo>
                  <a:cubicBezTo>
                    <a:pt x="3" y="13157"/>
                    <a:pt x="6243" y="16756"/>
                    <a:pt x="15175" y="17786"/>
                  </a:cubicBezTo>
                  <a:lnTo>
                    <a:pt x="15175" y="16514"/>
                  </a:lnTo>
                  <a:lnTo>
                    <a:pt x="20232" y="19344"/>
                  </a:lnTo>
                  <a:lnTo>
                    <a:pt x="15175" y="21600"/>
                  </a:lnTo>
                  <a:lnTo>
                    <a:pt x="15175" y="20329"/>
                  </a:lnTo>
                  <a:cubicBezTo>
                    <a:pt x="6243" y="19298"/>
                    <a:pt x="3" y="15700"/>
                    <a:pt x="3" y="11579"/>
                  </a:cubicBezTo>
                  <a:close/>
                  <a:moveTo>
                    <a:pt x="20232" y="2543"/>
                  </a:moveTo>
                  <a:cubicBezTo>
                    <a:pt x="10159" y="2543"/>
                    <a:pt x="1621" y="5853"/>
                    <a:pt x="204" y="10308"/>
                  </a:cubicBezTo>
                  <a:cubicBezTo>
                    <a:pt x="-1368" y="5367"/>
                    <a:pt x="6324" y="792"/>
                    <a:pt x="17386" y="90"/>
                  </a:cubicBezTo>
                  <a:cubicBezTo>
                    <a:pt x="18329" y="30"/>
                    <a:pt x="19280" y="0"/>
                    <a:pt x="202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6200000" flipH="1">
              <a:off x="2648" y="-2649"/>
              <a:ext cx="399557" cy="40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20232" y="5329"/>
                  </a:moveTo>
                  <a:cubicBezTo>
                    <a:pt x="10159" y="5329"/>
                    <a:pt x="1621" y="12265"/>
                    <a:pt x="204" y="21600"/>
                  </a:cubicBezTo>
                  <a:cubicBezTo>
                    <a:pt x="-1368" y="11246"/>
                    <a:pt x="6324" y="1660"/>
                    <a:pt x="17386" y="188"/>
                  </a:cubicBezTo>
                  <a:cubicBezTo>
                    <a:pt x="18329" y="63"/>
                    <a:pt x="19280" y="0"/>
                    <a:pt x="20232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6200000" flipH="1">
              <a:off x="224434" y="-224385"/>
              <a:ext cx="39950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36"/>
                  </a:moveTo>
                  <a:cubicBezTo>
                    <a:pt x="0" y="13157"/>
                    <a:pt x="6663" y="16756"/>
                    <a:pt x="16200" y="17786"/>
                  </a:cubicBezTo>
                  <a:lnTo>
                    <a:pt x="16200" y="16514"/>
                  </a:lnTo>
                  <a:lnTo>
                    <a:pt x="21600" y="19344"/>
                  </a:lnTo>
                  <a:lnTo>
                    <a:pt x="16200" y="21600"/>
                  </a:lnTo>
                  <a:lnTo>
                    <a:pt x="16200" y="20329"/>
                  </a:lnTo>
                  <a:cubicBezTo>
                    <a:pt x="6663" y="19298"/>
                    <a:pt x="0" y="15700"/>
                    <a:pt x="0" y="11579"/>
                  </a:cubicBezTo>
                  <a:lnTo>
                    <a:pt x="0" y="9036"/>
                  </a:lnTo>
                  <a:cubicBezTo>
                    <a:pt x="0" y="4046"/>
                    <a:pt x="9671" y="0"/>
                    <a:pt x="21600" y="0"/>
                  </a:cubicBezTo>
                  <a:lnTo>
                    <a:pt x="21600" y="2543"/>
                  </a:lnTo>
                  <a:cubicBezTo>
                    <a:pt x="10845" y="2543"/>
                    <a:pt x="1728" y="5853"/>
                    <a:pt x="215" y="10308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6225021" y="2708884"/>
            <a:ext cx="858287" cy="399556"/>
            <a:chOff x="0" y="0"/>
            <a:chExt cx="858286" cy="399554"/>
          </a:xfrm>
        </p:grpSpPr>
        <p:sp>
          <p:nvSpPr>
            <p:cNvPr id="76" name="Shape 76"/>
            <p:cNvSpPr/>
            <p:nvPr/>
          </p:nvSpPr>
          <p:spPr>
            <a:xfrm rot="16200000">
              <a:off x="229365" y="-229366"/>
              <a:ext cx="39955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" y="9059"/>
                  </a:moveTo>
                  <a:cubicBezTo>
                    <a:pt x="2" y="13189"/>
                    <a:pt x="6247" y="16797"/>
                    <a:pt x="15186" y="17830"/>
                  </a:cubicBezTo>
                  <a:lnTo>
                    <a:pt x="15186" y="16573"/>
                  </a:lnTo>
                  <a:lnTo>
                    <a:pt x="20247" y="19374"/>
                  </a:lnTo>
                  <a:lnTo>
                    <a:pt x="15186" y="21600"/>
                  </a:lnTo>
                  <a:lnTo>
                    <a:pt x="15186" y="20343"/>
                  </a:lnTo>
                  <a:cubicBezTo>
                    <a:pt x="6248" y="19311"/>
                    <a:pt x="2" y="15703"/>
                    <a:pt x="2" y="11572"/>
                  </a:cubicBezTo>
                  <a:close/>
                  <a:moveTo>
                    <a:pt x="20247" y="2514"/>
                  </a:moveTo>
                  <a:cubicBezTo>
                    <a:pt x="10151" y="2514"/>
                    <a:pt x="1599" y="5842"/>
                    <a:pt x="198" y="10315"/>
                  </a:cubicBezTo>
                  <a:cubicBezTo>
                    <a:pt x="-1353" y="5361"/>
                    <a:pt x="6366" y="782"/>
                    <a:pt x="17438" y="88"/>
                  </a:cubicBezTo>
                  <a:cubicBezTo>
                    <a:pt x="18369" y="29"/>
                    <a:pt x="19307" y="0"/>
                    <a:pt x="202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16200000">
              <a:off x="5167" y="-5168"/>
              <a:ext cx="399556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0247" y="5263"/>
                  </a:moveTo>
                  <a:cubicBezTo>
                    <a:pt x="10151" y="5263"/>
                    <a:pt x="1599" y="12232"/>
                    <a:pt x="198" y="21600"/>
                  </a:cubicBezTo>
                  <a:cubicBezTo>
                    <a:pt x="-1353" y="11225"/>
                    <a:pt x="6366" y="1637"/>
                    <a:pt x="17438" y="183"/>
                  </a:cubicBezTo>
                  <a:cubicBezTo>
                    <a:pt x="18369" y="61"/>
                    <a:pt x="19307" y="0"/>
                    <a:pt x="2024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16200000">
              <a:off x="229390" y="-229391"/>
              <a:ext cx="39950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9"/>
                  </a:moveTo>
                  <a:cubicBezTo>
                    <a:pt x="0" y="13189"/>
                    <a:pt x="6663" y="16797"/>
                    <a:pt x="16200" y="17830"/>
                  </a:cubicBezTo>
                  <a:lnTo>
                    <a:pt x="16200" y="16573"/>
                  </a:lnTo>
                  <a:lnTo>
                    <a:pt x="21600" y="19374"/>
                  </a:lnTo>
                  <a:lnTo>
                    <a:pt x="16200" y="21600"/>
                  </a:lnTo>
                  <a:lnTo>
                    <a:pt x="16200" y="20343"/>
                  </a:lnTo>
                  <a:cubicBezTo>
                    <a:pt x="6663" y="19311"/>
                    <a:pt x="0" y="15703"/>
                    <a:pt x="0" y="11572"/>
                  </a:cubicBezTo>
                  <a:lnTo>
                    <a:pt x="0" y="9059"/>
                  </a:lnTo>
                  <a:cubicBezTo>
                    <a:pt x="0" y="4056"/>
                    <a:pt x="9671" y="0"/>
                    <a:pt x="21600" y="0"/>
                  </a:cubicBezTo>
                  <a:lnTo>
                    <a:pt x="21600" y="2514"/>
                  </a:lnTo>
                  <a:cubicBezTo>
                    <a:pt x="10828" y="2514"/>
                    <a:pt x="1703" y="5842"/>
                    <a:pt x="209" y="1031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6954188" y="2295416"/>
            <a:ext cx="848375" cy="399556"/>
            <a:chOff x="0" y="0"/>
            <a:chExt cx="848374" cy="399555"/>
          </a:xfrm>
        </p:grpSpPr>
        <p:sp>
          <p:nvSpPr>
            <p:cNvPr id="80" name="Shape 80"/>
            <p:cNvSpPr/>
            <p:nvPr/>
          </p:nvSpPr>
          <p:spPr>
            <a:xfrm rot="16200000" flipH="1">
              <a:off x="224410" y="-224410"/>
              <a:ext cx="39955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3" y="9036"/>
                  </a:moveTo>
                  <a:cubicBezTo>
                    <a:pt x="3" y="13157"/>
                    <a:pt x="6243" y="16756"/>
                    <a:pt x="15175" y="17786"/>
                  </a:cubicBezTo>
                  <a:lnTo>
                    <a:pt x="15175" y="16514"/>
                  </a:lnTo>
                  <a:lnTo>
                    <a:pt x="20232" y="19344"/>
                  </a:lnTo>
                  <a:lnTo>
                    <a:pt x="15175" y="21600"/>
                  </a:lnTo>
                  <a:lnTo>
                    <a:pt x="15175" y="20329"/>
                  </a:lnTo>
                  <a:cubicBezTo>
                    <a:pt x="6243" y="19298"/>
                    <a:pt x="3" y="15700"/>
                    <a:pt x="3" y="11579"/>
                  </a:cubicBezTo>
                  <a:close/>
                  <a:moveTo>
                    <a:pt x="20232" y="2543"/>
                  </a:moveTo>
                  <a:cubicBezTo>
                    <a:pt x="10159" y="2543"/>
                    <a:pt x="1621" y="5853"/>
                    <a:pt x="204" y="10308"/>
                  </a:cubicBezTo>
                  <a:cubicBezTo>
                    <a:pt x="-1368" y="5367"/>
                    <a:pt x="6324" y="792"/>
                    <a:pt x="17386" y="90"/>
                  </a:cubicBezTo>
                  <a:cubicBezTo>
                    <a:pt x="18329" y="30"/>
                    <a:pt x="19280" y="0"/>
                    <a:pt x="2023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rot="16200000" flipH="1">
              <a:off x="2648" y="-2649"/>
              <a:ext cx="399557" cy="404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2" h="21600" extrusionOk="0">
                  <a:moveTo>
                    <a:pt x="20232" y="5329"/>
                  </a:moveTo>
                  <a:cubicBezTo>
                    <a:pt x="10159" y="5329"/>
                    <a:pt x="1621" y="12265"/>
                    <a:pt x="204" y="21600"/>
                  </a:cubicBezTo>
                  <a:cubicBezTo>
                    <a:pt x="-1368" y="11246"/>
                    <a:pt x="6324" y="1660"/>
                    <a:pt x="17386" y="188"/>
                  </a:cubicBezTo>
                  <a:cubicBezTo>
                    <a:pt x="18329" y="63"/>
                    <a:pt x="19280" y="0"/>
                    <a:pt x="20232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16200000" flipH="1">
              <a:off x="224435" y="-224384"/>
              <a:ext cx="399506" cy="848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36"/>
                  </a:moveTo>
                  <a:cubicBezTo>
                    <a:pt x="0" y="13157"/>
                    <a:pt x="6663" y="16756"/>
                    <a:pt x="16200" y="17786"/>
                  </a:cubicBezTo>
                  <a:lnTo>
                    <a:pt x="16200" y="16514"/>
                  </a:lnTo>
                  <a:lnTo>
                    <a:pt x="21600" y="19344"/>
                  </a:lnTo>
                  <a:lnTo>
                    <a:pt x="16200" y="21600"/>
                  </a:lnTo>
                  <a:lnTo>
                    <a:pt x="16200" y="20329"/>
                  </a:lnTo>
                  <a:cubicBezTo>
                    <a:pt x="6663" y="19298"/>
                    <a:pt x="0" y="15700"/>
                    <a:pt x="0" y="11579"/>
                  </a:cubicBezTo>
                  <a:lnTo>
                    <a:pt x="0" y="9036"/>
                  </a:lnTo>
                  <a:cubicBezTo>
                    <a:pt x="0" y="4046"/>
                    <a:pt x="9671" y="0"/>
                    <a:pt x="21600" y="0"/>
                  </a:cubicBezTo>
                  <a:lnTo>
                    <a:pt x="21600" y="2543"/>
                  </a:lnTo>
                  <a:cubicBezTo>
                    <a:pt x="10845" y="2543"/>
                    <a:pt x="1728" y="5853"/>
                    <a:pt x="215" y="10308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655807" y="2708884"/>
            <a:ext cx="858287" cy="399556"/>
            <a:chOff x="0" y="0"/>
            <a:chExt cx="858286" cy="399554"/>
          </a:xfrm>
        </p:grpSpPr>
        <p:sp>
          <p:nvSpPr>
            <p:cNvPr id="84" name="Shape 84"/>
            <p:cNvSpPr/>
            <p:nvPr/>
          </p:nvSpPr>
          <p:spPr>
            <a:xfrm rot="16200000">
              <a:off x="229365" y="-229366"/>
              <a:ext cx="39955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" y="9059"/>
                  </a:moveTo>
                  <a:cubicBezTo>
                    <a:pt x="2" y="13189"/>
                    <a:pt x="6247" y="16797"/>
                    <a:pt x="15186" y="17830"/>
                  </a:cubicBezTo>
                  <a:lnTo>
                    <a:pt x="15186" y="16573"/>
                  </a:lnTo>
                  <a:lnTo>
                    <a:pt x="20247" y="19374"/>
                  </a:lnTo>
                  <a:lnTo>
                    <a:pt x="15186" y="21600"/>
                  </a:lnTo>
                  <a:lnTo>
                    <a:pt x="15186" y="20343"/>
                  </a:lnTo>
                  <a:cubicBezTo>
                    <a:pt x="6248" y="19311"/>
                    <a:pt x="2" y="15703"/>
                    <a:pt x="2" y="11572"/>
                  </a:cubicBezTo>
                  <a:close/>
                  <a:moveTo>
                    <a:pt x="20247" y="2514"/>
                  </a:moveTo>
                  <a:cubicBezTo>
                    <a:pt x="10151" y="2514"/>
                    <a:pt x="1599" y="5842"/>
                    <a:pt x="198" y="10315"/>
                  </a:cubicBezTo>
                  <a:cubicBezTo>
                    <a:pt x="-1353" y="5361"/>
                    <a:pt x="6366" y="782"/>
                    <a:pt x="17438" y="88"/>
                  </a:cubicBezTo>
                  <a:cubicBezTo>
                    <a:pt x="18369" y="29"/>
                    <a:pt x="19307" y="0"/>
                    <a:pt x="2024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E5E97"/>
                </a:gs>
                <a:gs pos="80000">
                  <a:srgbClr val="3C7BC7"/>
                </a:gs>
                <a:gs pos="100000">
                  <a:srgbClr val="3A7CCA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16200000">
              <a:off x="5167" y="-5168"/>
              <a:ext cx="399555" cy="409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7" h="21600" extrusionOk="0">
                  <a:moveTo>
                    <a:pt x="20247" y="5263"/>
                  </a:moveTo>
                  <a:cubicBezTo>
                    <a:pt x="10151" y="5263"/>
                    <a:pt x="1599" y="12232"/>
                    <a:pt x="198" y="21600"/>
                  </a:cubicBezTo>
                  <a:cubicBezTo>
                    <a:pt x="-1353" y="11225"/>
                    <a:pt x="6366" y="1637"/>
                    <a:pt x="17438" y="183"/>
                  </a:cubicBezTo>
                  <a:cubicBezTo>
                    <a:pt x="18369" y="61"/>
                    <a:pt x="19307" y="0"/>
                    <a:pt x="2024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16200000">
              <a:off x="229391" y="-229391"/>
              <a:ext cx="399506" cy="858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59"/>
                  </a:moveTo>
                  <a:cubicBezTo>
                    <a:pt x="0" y="13189"/>
                    <a:pt x="6663" y="16797"/>
                    <a:pt x="16200" y="17830"/>
                  </a:cubicBezTo>
                  <a:lnTo>
                    <a:pt x="16200" y="16573"/>
                  </a:lnTo>
                  <a:lnTo>
                    <a:pt x="21600" y="19374"/>
                  </a:lnTo>
                  <a:lnTo>
                    <a:pt x="16200" y="21600"/>
                  </a:lnTo>
                  <a:lnTo>
                    <a:pt x="16200" y="20343"/>
                  </a:lnTo>
                  <a:cubicBezTo>
                    <a:pt x="6663" y="19311"/>
                    <a:pt x="0" y="15703"/>
                    <a:pt x="0" y="11572"/>
                  </a:cubicBezTo>
                  <a:lnTo>
                    <a:pt x="0" y="9059"/>
                  </a:lnTo>
                  <a:cubicBezTo>
                    <a:pt x="0" y="4056"/>
                    <a:pt x="9671" y="0"/>
                    <a:pt x="21600" y="0"/>
                  </a:cubicBezTo>
                  <a:lnTo>
                    <a:pt x="21600" y="2514"/>
                  </a:lnTo>
                  <a:cubicBezTo>
                    <a:pt x="10828" y="2514"/>
                    <a:pt x="1703" y="5842"/>
                    <a:pt x="209" y="10315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sp>
        <p:nvSpPr>
          <p:cNvPr id="88" name="Shape 88"/>
          <p:cNvSpPr/>
          <p:nvPr/>
        </p:nvSpPr>
        <p:spPr>
          <a:xfrm>
            <a:off x="8001734" y="2349026"/>
            <a:ext cx="75232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1 drug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6129" y="3648711"/>
            <a:ext cx="7664537" cy="1904885"/>
            <a:chOff x="426129" y="3648711"/>
            <a:chExt cx="7664537" cy="1904885"/>
          </a:xfrm>
        </p:grpSpPr>
        <p:sp>
          <p:nvSpPr>
            <p:cNvPr id="89" name="Shape 89"/>
            <p:cNvSpPr/>
            <p:nvPr/>
          </p:nvSpPr>
          <p:spPr>
            <a:xfrm>
              <a:off x="426129" y="3648711"/>
              <a:ext cx="7664537" cy="707887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3492803" y="3648711"/>
              <a:ext cx="1438235" cy="3506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/>
              <a:r>
                <a:t>Biomarkers:</a:t>
              </a:r>
            </a:p>
          </p:txBody>
        </p:sp>
        <p:sp>
          <p:nvSpPr>
            <p:cNvPr id="91" name="Shape 91"/>
            <p:cNvSpPr/>
            <p:nvPr/>
          </p:nvSpPr>
          <p:spPr>
            <a:xfrm>
              <a:off x="994937" y="4018043"/>
              <a:ext cx="2772818" cy="313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 marL="254000" indent="-254000">
                <a:buSzPct val="100000"/>
                <a:buFont typeface="Arial"/>
                <a:buChar char="•"/>
                <a:defRPr sz="1600"/>
              </a:lvl1pPr>
            </a:lstStyle>
            <a:p>
              <a:pPr lvl="0">
                <a:defRPr sz="1800"/>
              </a:pPr>
              <a:r>
                <a:rPr sz="1600" dirty="0"/>
                <a:t>Disease subtype/stage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3767819" y="4018043"/>
              <a:ext cx="1730917" cy="313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 marL="254000" indent="-254000">
                <a:buSzPct val="100000"/>
                <a:buFont typeface="Arial"/>
                <a:buChar char="•"/>
                <a:defRPr sz="1600"/>
              </a:lvl1pPr>
            </a:lstStyle>
            <a:p>
              <a:pPr lvl="0">
                <a:defRPr sz="1800"/>
              </a:pPr>
              <a:r>
                <a:rPr sz="1600"/>
                <a:t>Drug efficacy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5727216" y="4018043"/>
              <a:ext cx="2131669" cy="31339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 marL="254000" indent="-254000">
                <a:buSzPct val="100000"/>
                <a:buFont typeface="Arial"/>
                <a:buChar char="•"/>
                <a:defRPr sz="1600"/>
              </a:lvl1pPr>
            </a:lstStyle>
            <a:p>
              <a:pPr lvl="0">
                <a:defRPr sz="1800"/>
              </a:pPr>
              <a:r>
                <a:rPr sz="1600"/>
                <a:t>Safety/toxicity</a:t>
              </a:r>
            </a:p>
          </p:txBody>
        </p:sp>
        <p:sp>
          <p:nvSpPr>
            <p:cNvPr id="94" name="Shape 94"/>
            <p:cNvSpPr/>
            <p:nvPr/>
          </p:nvSpPr>
          <p:spPr>
            <a:xfrm>
              <a:off x="426130" y="4464608"/>
              <a:ext cx="3660572" cy="453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48273" y="4516087"/>
              <a:ext cx="3616285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/>
              <a:r>
                <a:t>Cell assays / animal models</a:t>
              </a:r>
            </a:p>
          </p:txBody>
        </p:sp>
        <p:sp>
          <p:nvSpPr>
            <p:cNvPr id="97" name="Shape 97"/>
            <p:cNvSpPr/>
            <p:nvPr/>
          </p:nvSpPr>
          <p:spPr>
            <a:xfrm>
              <a:off x="4198312" y="4464608"/>
              <a:ext cx="3892354" cy="453622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Arial Bold"/>
                  <a:ea typeface="Arial Bold"/>
                  <a:cs typeface="Arial Bold"/>
                  <a:sym typeface="Arial Bold"/>
                </a:defRPr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220455" y="4516087"/>
              <a:ext cx="3848067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/>
              <a:r>
                <a:t>Clinical trial methodology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426129" y="5026239"/>
              <a:ext cx="7664537" cy="527357"/>
            </a:xfrm>
            <a:prstGeom prst="roundRect">
              <a:avLst>
                <a:gd name="adj" fmla="val 22373"/>
              </a:avLst>
            </a:prstGeom>
            <a:solidFill>
              <a:srgbClr val="F2F2F2"/>
            </a:solidFill>
            <a:ln>
              <a:solidFill>
                <a:srgbClr val="4A7EBB"/>
              </a:solidFill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2480561" y="5114587"/>
              <a:ext cx="3470521" cy="3506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latin typeface="Arial Bold"/>
                  <a:ea typeface="Arial Bold"/>
                  <a:cs typeface="Arial Bold"/>
                  <a:sym typeface="Arial Bold"/>
                </a:defRPr>
              </a:lvl1pPr>
            </a:lstStyle>
            <a:p>
              <a:pPr lvl="0"/>
              <a:r>
                <a:t>Data standards/interoperability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685800" y="2881581"/>
            <a:ext cx="7772400" cy="1362075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defTabSz="192023">
              <a:defRPr sz="1800" b="0">
                <a:solidFill>
                  <a:srgbClr val="000000"/>
                </a:solidFill>
              </a:defRPr>
            </a:pPr>
            <a:r>
              <a:rPr lang="en-US" sz="3200" b="1" dirty="0" smtClean="0">
                <a:solidFill>
                  <a:srgbClr val="F2F2F2"/>
                </a:solidFill>
              </a:rPr>
              <a:t>Seeking insights &amp; expertise</a:t>
            </a:r>
            <a:br>
              <a:rPr lang="en-US" sz="3200" b="1" dirty="0" smtClean="0">
                <a:solidFill>
                  <a:srgbClr val="F2F2F2"/>
                </a:solidFill>
              </a:rPr>
            </a:br>
            <a:r>
              <a:rPr sz="2000" b="1" dirty="0">
                <a:solidFill>
                  <a:srgbClr val="F2F2F2"/>
                </a:solidFill>
              </a:rPr>
              <a:t/>
            </a:r>
            <a:br>
              <a:rPr sz="2000" b="1" dirty="0">
                <a:solidFill>
                  <a:srgbClr val="F2F2F2"/>
                </a:solidFill>
              </a:rPr>
            </a:br>
            <a:r>
              <a:rPr sz="2000" b="1" dirty="0">
                <a:solidFill>
                  <a:srgbClr val="F2F2F2"/>
                </a:solidFill>
              </a:rPr>
              <a:t/>
            </a:r>
            <a:br>
              <a:rPr sz="2000" b="1" dirty="0">
                <a:solidFill>
                  <a:srgbClr val="F2F2F2"/>
                </a:solidFill>
              </a:rPr>
            </a:br>
            <a:r>
              <a:rPr sz="2000" b="1" i="1" dirty="0">
                <a:solidFill>
                  <a:srgbClr val="F2F2F2"/>
                </a:solidFill>
              </a:rPr>
              <a:t>consortiapedia.fastercures.org</a:t>
            </a:r>
            <a:br>
              <a:rPr sz="2000" b="1" i="1" dirty="0">
                <a:solidFill>
                  <a:srgbClr val="F2F2F2"/>
                </a:solidFill>
              </a:rPr>
            </a:br>
            <a:r>
              <a:rPr sz="2000" b="1" i="1" dirty="0">
                <a:solidFill>
                  <a:srgbClr val="F2F2F2"/>
                </a:solidFill>
              </a:rPr>
              <a:t>mlim@fastercures.org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0628"/>
            <a:ext cx="9144000" cy="475096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76201" y="4743271"/>
            <a:ext cx="5257800" cy="1200329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381000" lvl="0" indent="-381000">
              <a:buClr>
                <a:srgbClr val="FFFFFF"/>
              </a:buClr>
              <a:buSzPct val="100000"/>
              <a:buFont typeface="Wingdings" panose="05000000000000000000" pitchFamily="2" charset="2"/>
              <a:buChar char="q"/>
            </a:pPr>
            <a:r>
              <a:rPr sz="2400" dirty="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rPr>
              <a:t>Shared scientific challenge</a:t>
            </a:r>
          </a:p>
          <a:p>
            <a:pPr marL="381000" lvl="0" indent="-381000">
              <a:buClr>
                <a:srgbClr val="FFFFFF"/>
              </a:buClr>
              <a:buSzPct val="100000"/>
              <a:buFont typeface="Wingdings" panose="05000000000000000000" pitchFamily="2" charset="2"/>
              <a:buChar char="q"/>
            </a:pPr>
            <a:r>
              <a:rPr sz="2400" dirty="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rPr>
              <a:t>Widely-usable tool</a:t>
            </a:r>
          </a:p>
          <a:p>
            <a:pPr marL="381000" lvl="0" indent="-381000">
              <a:buClr>
                <a:srgbClr val="FFFFFF"/>
              </a:buClr>
              <a:buSzPct val="100000"/>
              <a:buFont typeface="Wingdings" panose="05000000000000000000" pitchFamily="2" charset="2"/>
              <a:buChar char="q"/>
            </a:pPr>
            <a:r>
              <a:rPr sz="2400" dirty="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rial Bold"/>
                <a:ea typeface="Arial Bold"/>
                <a:cs typeface="Arial Bold"/>
                <a:sym typeface="Arial Bold"/>
              </a:rPr>
              <a:t>Virtual team to create / validate</a:t>
            </a:r>
          </a:p>
        </p:txBody>
      </p:sp>
      <p:sp>
        <p:nvSpPr>
          <p:cNvPr id="105" name="Shape 105"/>
          <p:cNvSpPr/>
          <p:nvPr/>
        </p:nvSpPr>
        <p:spPr>
          <a:xfrm>
            <a:off x="152400" y="152400"/>
            <a:ext cx="8798052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4400" b="1">
                <a:solidFill>
                  <a:srgbClr val="062A5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062A5A"/>
                </a:solidFill>
              </a:rPr>
              <a:t>research-by-consortium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 flipH="1">
            <a:off x="5934168" y="2259911"/>
            <a:ext cx="469399" cy="587886"/>
          </a:xfrm>
          <a:prstGeom prst="line">
            <a:avLst/>
          </a:prstGeom>
          <a:noFill/>
          <a:ln w="28575" cap="flat">
            <a:solidFill>
              <a:srgbClr val="3A5E8A"/>
            </a:solidFill>
            <a:prstDash val="sysDot"/>
            <a:bevel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5935860" y="4094554"/>
            <a:ext cx="464941" cy="646904"/>
          </a:xfrm>
          <a:prstGeom prst="line">
            <a:avLst/>
          </a:prstGeom>
          <a:ln w="28575">
            <a:solidFill>
              <a:srgbClr val="1F497D"/>
            </a:solidFill>
            <a:prstDash val="sysDot"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5111258" y="4913409"/>
            <a:ext cx="175834" cy="197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12700">
            <a:miter lim="400000"/>
          </a:ln>
          <a:effectLst>
            <a:outerShdw blurRad="50800" dist="27940" dir="5400000" rotWithShape="0">
              <a:srgbClr val="000000">
                <a:alpha val="32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949227" y="4913409"/>
            <a:ext cx="175834" cy="197854"/>
          </a:xfrm>
          <a:prstGeom prst="rect">
            <a:avLst/>
          </a:prstGeom>
          <a:solidFill>
            <a:srgbClr val="C0504D"/>
          </a:solidFill>
          <a:ln w="12700">
            <a:miter lim="400000"/>
          </a:ln>
          <a:effectLst>
            <a:outerShdw blurRad="50800" dist="27940" dir="5400000" rotWithShape="0">
              <a:srgbClr val="000000">
                <a:alpha val="32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111258" y="5312783"/>
            <a:ext cx="175834" cy="197855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  <a:effectLst>
            <a:outerShdw blurRad="50800" dist="27940" dir="5400000" rotWithShape="0">
              <a:srgbClr val="000000">
                <a:alpha val="32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3949227" y="5312784"/>
            <a:ext cx="175834" cy="197854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12700">
            <a:miter lim="400000"/>
          </a:ln>
          <a:effectLst>
            <a:outerShdw blurRad="50800" dist="27940" dir="5400000" rotWithShape="0">
              <a:srgbClr val="000000">
                <a:alpha val="32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167442" y="4790390"/>
            <a:ext cx="979805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Academia / Clinical</a:t>
            </a:r>
          </a:p>
        </p:txBody>
      </p:sp>
      <p:sp>
        <p:nvSpPr>
          <p:cNvPr id="112" name="Shape 112"/>
          <p:cNvSpPr/>
          <p:nvPr/>
        </p:nvSpPr>
        <p:spPr>
          <a:xfrm>
            <a:off x="5329473" y="5282098"/>
            <a:ext cx="76191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Industry</a:t>
            </a:r>
          </a:p>
        </p:txBody>
      </p:sp>
      <p:sp>
        <p:nvSpPr>
          <p:cNvPr id="113" name="Shape 113"/>
          <p:cNvSpPr/>
          <p:nvPr/>
        </p:nvSpPr>
        <p:spPr>
          <a:xfrm>
            <a:off x="4167441" y="5282098"/>
            <a:ext cx="107943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Government</a:t>
            </a:r>
          </a:p>
        </p:txBody>
      </p:sp>
      <p:sp>
        <p:nvSpPr>
          <p:cNvPr id="114" name="Shape 114"/>
          <p:cNvSpPr/>
          <p:nvPr/>
        </p:nvSpPr>
        <p:spPr>
          <a:xfrm>
            <a:off x="5329473" y="4790390"/>
            <a:ext cx="817943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/>
            </a:lvl1pPr>
          </a:lstStyle>
          <a:p>
            <a:pPr lvl="0">
              <a:defRPr sz="1800"/>
            </a:pPr>
            <a:r>
              <a:rPr sz="1200"/>
              <a:t>Patient groups</a:t>
            </a:r>
          </a:p>
        </p:txBody>
      </p:sp>
      <p:sp>
        <p:nvSpPr>
          <p:cNvPr id="115" name="Shape 115"/>
          <p:cNvSpPr/>
          <p:nvPr/>
        </p:nvSpPr>
        <p:spPr>
          <a:xfrm rot="527212" flipV="1">
            <a:off x="196416" y="2050999"/>
            <a:ext cx="6035170" cy="136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2" extrusionOk="0">
                <a:moveTo>
                  <a:pt x="0" y="17232"/>
                </a:moveTo>
                <a:lnTo>
                  <a:pt x="0" y="17232"/>
                </a:lnTo>
                <a:cubicBezTo>
                  <a:pt x="3086" y="1903"/>
                  <a:pt x="10638" y="-4368"/>
                  <a:pt x="16868" y="3226"/>
                </a:cubicBezTo>
                <a:cubicBezTo>
                  <a:pt x="18762" y="5535"/>
                  <a:pt x="20390" y="8980"/>
                  <a:pt x="21600" y="13245"/>
                </a:cubicBezTo>
              </a:path>
            </a:pathLst>
          </a:custGeom>
          <a:ln w="28575">
            <a:solidFill>
              <a:srgbClr val="4A7EBB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ln w="28575">
                  <a:solidFill/>
                </a:ln>
              </a:defRPr>
            </a:pPr>
            <a:endParaRPr/>
          </a:p>
        </p:txBody>
      </p:sp>
      <p:sp>
        <p:nvSpPr>
          <p:cNvPr id="116" name="Shape 116"/>
          <p:cNvSpPr/>
          <p:nvPr/>
        </p:nvSpPr>
        <p:spPr>
          <a:xfrm flipH="1">
            <a:off x="4553872" y="4073097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/>
          <p:nvPr/>
        </p:nvSpPr>
        <p:spPr>
          <a:xfrm flipH="1">
            <a:off x="4673426" y="4217241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4078522" y="3864275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Shape 119"/>
          <p:cNvSpPr/>
          <p:nvPr/>
        </p:nvSpPr>
        <p:spPr>
          <a:xfrm rot="10275427" flipV="1">
            <a:off x="213369" y="4861904"/>
            <a:ext cx="5911916" cy="131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92" extrusionOk="0">
                <a:moveTo>
                  <a:pt x="0" y="17092"/>
                </a:moveTo>
                <a:cubicBezTo>
                  <a:pt x="3157" y="1529"/>
                  <a:pt x="10624" y="-4508"/>
                  <a:pt x="16678" y="3608"/>
                </a:cubicBezTo>
                <a:cubicBezTo>
                  <a:pt x="18721" y="6347"/>
                  <a:pt x="20426" y="10501"/>
                  <a:pt x="21600" y="15600"/>
                </a:cubicBezTo>
              </a:path>
            </a:pathLst>
          </a:custGeom>
          <a:ln w="28575">
            <a:solidFill>
              <a:srgbClr val="4A7EBB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ln w="28575">
                  <a:solidFill/>
                </a:ln>
              </a:defRPr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915574">
            <a:off x="162336" y="1358250"/>
            <a:ext cx="13408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</a:rPr>
              <a:t>Independent </a:t>
            </a:r>
          </a:p>
        </p:txBody>
      </p:sp>
      <p:sp>
        <p:nvSpPr>
          <p:cNvPr id="121" name="Shape 121"/>
          <p:cNvSpPr/>
          <p:nvPr/>
        </p:nvSpPr>
        <p:spPr>
          <a:xfrm rot="237995">
            <a:off x="5261009" y="2177812"/>
            <a:ext cx="122821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1F497D"/>
                </a:solidFill>
              </a:rPr>
              <a:t>Consortium</a:t>
            </a:r>
          </a:p>
        </p:txBody>
      </p:sp>
      <p:sp>
        <p:nvSpPr>
          <p:cNvPr id="122" name="Shape 122"/>
          <p:cNvSpPr/>
          <p:nvPr/>
        </p:nvSpPr>
        <p:spPr>
          <a:xfrm flipH="1">
            <a:off x="754955" y="2649268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 flipH="1">
            <a:off x="2360393" y="3514587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 flipH="1">
            <a:off x="611592" y="2171898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 flipH="1">
            <a:off x="1017668" y="2171899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 flipH="1">
            <a:off x="2649758" y="4109470"/>
            <a:ext cx="130760" cy="14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 flipH="1">
            <a:off x="1827910" y="2369444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flipH="1">
            <a:off x="412422" y="3298015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 flipH="1">
            <a:off x="2420172" y="3469542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Shape 130"/>
          <p:cNvSpPr/>
          <p:nvPr/>
        </p:nvSpPr>
        <p:spPr>
          <a:xfrm flipH="1">
            <a:off x="1304674" y="3496213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Shape 131"/>
          <p:cNvSpPr/>
          <p:nvPr/>
        </p:nvSpPr>
        <p:spPr>
          <a:xfrm flipH="1">
            <a:off x="1429353" y="4854069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 flipH="1">
            <a:off x="1311870" y="2468480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Shape 133"/>
          <p:cNvSpPr/>
          <p:nvPr/>
        </p:nvSpPr>
        <p:spPr>
          <a:xfrm flipH="1">
            <a:off x="1470140" y="4045757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Shape 134"/>
          <p:cNvSpPr/>
          <p:nvPr/>
        </p:nvSpPr>
        <p:spPr>
          <a:xfrm flipH="1">
            <a:off x="1803869" y="3622694"/>
            <a:ext cx="130761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Shape 135"/>
          <p:cNvSpPr/>
          <p:nvPr/>
        </p:nvSpPr>
        <p:spPr>
          <a:xfrm flipH="1">
            <a:off x="2582507" y="4037400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 flipH="1">
            <a:off x="1863646" y="2460186"/>
            <a:ext cx="130761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 flipH="1">
            <a:off x="898115" y="3180900"/>
            <a:ext cx="130761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 flipH="1">
            <a:off x="998584" y="4928096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1219149" y="2991712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 flipH="1">
            <a:off x="1181249" y="4459693"/>
            <a:ext cx="130760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 flipH="1">
            <a:off x="733132" y="4725337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 flipH="1">
            <a:off x="1714204" y="4603361"/>
            <a:ext cx="130761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 flipH="1">
            <a:off x="2312957" y="4597315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 flipH="1">
            <a:off x="3341245" y="3954836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Shape 145"/>
          <p:cNvSpPr/>
          <p:nvPr/>
        </p:nvSpPr>
        <p:spPr>
          <a:xfrm flipH="1">
            <a:off x="599228" y="4045757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 flipH="1">
            <a:off x="2709534" y="2938606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 flipH="1">
            <a:off x="2244176" y="4686395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 flipH="1">
            <a:off x="1759036" y="3713078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2124621" y="3010677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 flipH="1">
            <a:off x="2725551" y="3038060"/>
            <a:ext cx="130761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 flipH="1">
            <a:off x="2213214" y="2964919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 flipH="1">
            <a:off x="4199848" y="3740105"/>
            <a:ext cx="130760" cy="144144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 flipH="1">
            <a:off x="2790220" y="2841120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 flipH="1">
            <a:off x="4048492" y="3722088"/>
            <a:ext cx="130761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 flipH="1">
            <a:off x="2093660" y="4036748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 flipH="1">
            <a:off x="4108270" y="3803169"/>
            <a:ext cx="130761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 flipH="1">
            <a:off x="1495888" y="2099828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 flipH="1">
            <a:off x="387427" y="2755854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 flipH="1">
            <a:off x="1575466" y="3226891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 flipH="1">
            <a:off x="375062" y="4470182"/>
            <a:ext cx="130761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 flipH="1">
            <a:off x="2153437" y="3973687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 flipH="1">
            <a:off x="2655426" y="4523407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67" name="Group 167"/>
          <p:cNvGrpSpPr/>
          <p:nvPr/>
        </p:nvGrpSpPr>
        <p:grpSpPr>
          <a:xfrm>
            <a:off x="3673842" y="4175284"/>
            <a:ext cx="367504" cy="340692"/>
            <a:chOff x="0" y="0"/>
            <a:chExt cx="367503" cy="340691"/>
          </a:xfrm>
        </p:grpSpPr>
        <p:sp>
          <p:nvSpPr>
            <p:cNvPr id="163" name="Shape 163"/>
            <p:cNvSpPr/>
            <p:nvPr/>
          </p:nvSpPr>
          <p:spPr>
            <a:xfrm rot="20183364" flipH="1">
              <a:off x="23392" y="162110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rot="20183364" flipH="1">
              <a:off x="145055" y="20152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20183364" flipH="1">
              <a:off x="213350" y="176396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20183364" flipH="1">
              <a:off x="121229" y="128886"/>
              <a:ext cx="130762" cy="144144"/>
            </a:xfrm>
            <a:prstGeom prst="plus">
              <a:avLst>
                <a:gd name="adj" fmla="val 25000"/>
              </a:avLst>
            </a:prstGeom>
            <a:solidFill>
              <a:srgbClr val="9BBB59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8" name="Shape 168"/>
          <p:cNvSpPr/>
          <p:nvPr/>
        </p:nvSpPr>
        <p:spPr>
          <a:xfrm flipH="1">
            <a:off x="387426" y="3722088"/>
            <a:ext cx="130761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 flipH="1">
            <a:off x="375063" y="1901275"/>
            <a:ext cx="130761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 flipH="1">
            <a:off x="807854" y="3704070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 flipH="1">
            <a:off x="1014290" y="4065730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 flipH="1">
            <a:off x="419895" y="5055410"/>
            <a:ext cx="130760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 flipH="1">
            <a:off x="2599521" y="4452816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 flipH="1">
            <a:off x="3750546" y="2532195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 flipH="1">
            <a:off x="3125891" y="2415079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 flipH="1">
            <a:off x="3419427" y="3945826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 flipH="1">
            <a:off x="5517279" y="3225945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 flipH="1">
            <a:off x="3698790" y="2649668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 flipH="1">
            <a:off x="3242755" y="2550213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 flipH="1">
            <a:off x="3389680" y="4026907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 flipH="1">
            <a:off x="5071596" y="3926832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 flipH="1">
            <a:off x="2454929" y="2335861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 flipH="1">
            <a:off x="2395150" y="2382163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 flipH="1">
            <a:off x="3185669" y="2468481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9" name="Group 189"/>
          <p:cNvGrpSpPr/>
          <p:nvPr/>
        </p:nvGrpSpPr>
        <p:grpSpPr>
          <a:xfrm>
            <a:off x="3346574" y="3174078"/>
            <a:ext cx="335357" cy="341724"/>
            <a:chOff x="0" y="0"/>
            <a:chExt cx="335355" cy="341723"/>
          </a:xfrm>
        </p:grpSpPr>
        <p:sp>
          <p:nvSpPr>
            <p:cNvPr id="185" name="Shape 185"/>
            <p:cNvSpPr/>
            <p:nvPr/>
          </p:nvSpPr>
          <p:spPr>
            <a:xfrm rot="2423828" flipH="1">
              <a:off x="178968" y="37394"/>
              <a:ext cx="119555" cy="157654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2423828" flipH="1">
              <a:off x="36833" y="19945"/>
              <a:ext cx="119555" cy="157654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2423828" flipH="1">
              <a:off x="92632" y="164125"/>
              <a:ext cx="119555" cy="157654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rot="2423828" flipH="1">
              <a:off x="123240" y="35919"/>
              <a:ext cx="119555" cy="157654"/>
            </a:xfrm>
            <a:prstGeom prst="triangle">
              <a:avLst/>
            </a:prstGeom>
            <a:solidFill>
              <a:srgbClr val="EEECE1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3051728" y="4264908"/>
            <a:ext cx="273796" cy="293082"/>
            <a:chOff x="0" y="0"/>
            <a:chExt cx="273796" cy="293081"/>
          </a:xfrm>
        </p:grpSpPr>
        <p:sp>
          <p:nvSpPr>
            <p:cNvPr id="190" name="Shape 190"/>
            <p:cNvSpPr/>
            <p:nvPr/>
          </p:nvSpPr>
          <p:spPr>
            <a:xfrm rot="1403665" flipH="1">
              <a:off x="27736" y="20034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1403665" flipH="1">
              <a:off x="119794" y="70387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1403665" flipH="1">
              <a:off x="23241" y="128904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4" name="Shape 194"/>
          <p:cNvSpPr/>
          <p:nvPr/>
        </p:nvSpPr>
        <p:spPr>
          <a:xfrm flipH="1">
            <a:off x="3818692" y="2559517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 flipH="1">
            <a:off x="3766934" y="2676990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2971767" y="3540690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 flipH="1">
            <a:off x="4746279" y="3638689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 flipH="1">
            <a:off x="3017537" y="3631998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 flipH="1">
            <a:off x="4626724" y="3405096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 flipH="1">
            <a:off x="4209935" y="2965085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Shape 201"/>
          <p:cNvSpPr/>
          <p:nvPr/>
        </p:nvSpPr>
        <p:spPr>
          <a:xfrm flipH="1">
            <a:off x="4197862" y="3208327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 flipH="1">
            <a:off x="4051960" y="3073625"/>
            <a:ext cx="130761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Shape 203"/>
          <p:cNvSpPr/>
          <p:nvPr/>
        </p:nvSpPr>
        <p:spPr>
          <a:xfrm flipH="1">
            <a:off x="4149099" y="3084133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Shape 204"/>
          <p:cNvSpPr/>
          <p:nvPr/>
        </p:nvSpPr>
        <p:spPr>
          <a:xfrm flipH="1">
            <a:off x="2914681" y="3435727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0" name="Group 210"/>
          <p:cNvGrpSpPr/>
          <p:nvPr/>
        </p:nvGrpSpPr>
        <p:grpSpPr>
          <a:xfrm>
            <a:off x="4559966" y="2701958"/>
            <a:ext cx="423869" cy="434965"/>
            <a:chOff x="0" y="0"/>
            <a:chExt cx="423868" cy="434964"/>
          </a:xfrm>
        </p:grpSpPr>
        <p:sp>
          <p:nvSpPr>
            <p:cNvPr id="205" name="Shape 205"/>
            <p:cNvSpPr/>
            <p:nvPr/>
          </p:nvSpPr>
          <p:spPr>
            <a:xfrm rot="20353713" flipH="1">
              <a:off x="21309" y="183919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20353713" flipH="1">
              <a:off x="194689" y="272320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 rot="20353713" flipH="1">
              <a:off x="98418" y="18502"/>
              <a:ext cx="130761" cy="144142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rot="20353713" flipH="1">
              <a:off x="271798" y="106902"/>
              <a:ext cx="130761" cy="144143"/>
            </a:xfrm>
            <a:prstGeom prst="rect">
              <a:avLst/>
            </a:prstGeom>
            <a:solidFill>
              <a:srgbClr val="C0504D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rot="20353713" flipH="1">
              <a:off x="143570" y="137546"/>
              <a:ext cx="130762" cy="144144"/>
            </a:xfrm>
            <a:prstGeom prst="plus">
              <a:avLst>
                <a:gd name="adj" fmla="val 25000"/>
              </a:avLst>
            </a:prstGeom>
            <a:solidFill>
              <a:srgbClr val="9BBB59"/>
            </a:solidFill>
            <a:ln w="25400" cap="flat">
              <a:solidFill>
                <a:srgbClr val="3A5E8A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6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1" name="Shape 211"/>
          <p:cNvSpPr/>
          <p:nvPr/>
        </p:nvSpPr>
        <p:spPr>
          <a:xfrm flipH="1">
            <a:off x="4559476" y="4299323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Shape 212"/>
          <p:cNvSpPr/>
          <p:nvPr/>
        </p:nvSpPr>
        <p:spPr>
          <a:xfrm flipH="1">
            <a:off x="4792982" y="3431582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 flipH="1">
            <a:off x="4449262" y="4187930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 flipH="1">
            <a:off x="4581892" y="3612364"/>
            <a:ext cx="130761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 flipH="1">
            <a:off x="5753977" y="3137441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 flipH="1">
            <a:off x="4679030" y="3531283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 flipH="1">
            <a:off x="4559475" y="4187930"/>
            <a:ext cx="130760" cy="144144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5310705" y="3926832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 flipH="1">
            <a:off x="5202358" y="3767132"/>
            <a:ext cx="130760" cy="144144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 flipH="1">
            <a:off x="5202358" y="4063947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H="1">
            <a:off x="5757989" y="2639063"/>
            <a:ext cx="130760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 flipH="1">
            <a:off x="5868600" y="2721340"/>
            <a:ext cx="130761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 flipH="1">
            <a:off x="5928377" y="2850593"/>
            <a:ext cx="130760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 flipH="1">
            <a:off x="5635822" y="2668232"/>
            <a:ext cx="130760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 flipH="1">
            <a:off x="5866060" y="3040773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 flipH="1">
            <a:off x="5468810" y="2740304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 flipH="1">
            <a:off x="5395101" y="2838456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 flipH="1">
            <a:off x="5358351" y="2993298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 flipH="1">
            <a:off x="5634422" y="3199526"/>
            <a:ext cx="130760" cy="144143"/>
          </a:xfrm>
          <a:prstGeom prst="plus">
            <a:avLst>
              <a:gd name="adj" fmla="val 25000"/>
            </a:avLst>
          </a:prstGeom>
          <a:solidFill>
            <a:srgbClr val="9BBB5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Shape 230"/>
          <p:cNvSpPr/>
          <p:nvPr/>
        </p:nvSpPr>
        <p:spPr>
          <a:xfrm flipH="1">
            <a:off x="5392277" y="3101019"/>
            <a:ext cx="130760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 rot="20321418" flipH="1">
            <a:off x="5961555" y="3604717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 rot="20321418" flipH="1">
            <a:off x="6012438" y="3842195"/>
            <a:ext cx="130760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20321418" flipH="1">
            <a:off x="5884142" y="4063693"/>
            <a:ext cx="130760" cy="144143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 rot="20321418" flipH="1">
            <a:off x="5794312" y="3532647"/>
            <a:ext cx="130759" cy="144144"/>
          </a:xfrm>
          <a:prstGeom prst="triangle">
            <a:avLst/>
          </a:prstGeom>
          <a:solidFill>
            <a:srgbClr val="D9D9D9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 rot="20321418" flipH="1">
            <a:off x="5585251" y="3650131"/>
            <a:ext cx="130759" cy="144144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 rot="20321418" flipH="1">
            <a:off x="5674248" y="4121752"/>
            <a:ext cx="130759" cy="144143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 rot="20321418" flipH="1">
            <a:off x="5552825" y="3887608"/>
            <a:ext cx="130759" cy="144144"/>
          </a:xfrm>
          <a:prstGeom prst="rect">
            <a:avLst/>
          </a:prstGeom>
          <a:solidFill>
            <a:srgbClr val="C0504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5668709" y="3692408"/>
            <a:ext cx="369749" cy="402144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rgbClr val="4F81B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5489602" y="2812375"/>
            <a:ext cx="479900" cy="440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62" y="4342"/>
                </a:moveTo>
                <a:lnTo>
                  <a:pt x="14790" y="0"/>
                </a:lnTo>
                <a:lnTo>
                  <a:pt x="14525" y="5777"/>
                </a:lnTo>
                <a:lnTo>
                  <a:pt x="18007" y="3172"/>
                </a:lnTo>
                <a:lnTo>
                  <a:pt x="16380" y="6532"/>
                </a:lnTo>
                <a:lnTo>
                  <a:pt x="21600" y="6645"/>
                </a:lnTo>
                <a:lnTo>
                  <a:pt x="16985" y="9402"/>
                </a:lnTo>
                <a:lnTo>
                  <a:pt x="18270" y="11290"/>
                </a:lnTo>
                <a:lnTo>
                  <a:pt x="16380" y="12310"/>
                </a:lnTo>
                <a:lnTo>
                  <a:pt x="18877" y="15632"/>
                </a:lnTo>
                <a:lnTo>
                  <a:pt x="14640" y="14350"/>
                </a:lnTo>
                <a:lnTo>
                  <a:pt x="14942" y="17370"/>
                </a:lnTo>
                <a:lnTo>
                  <a:pt x="12180" y="15935"/>
                </a:lnTo>
                <a:lnTo>
                  <a:pt x="11612" y="18842"/>
                </a:lnTo>
                <a:lnTo>
                  <a:pt x="9872" y="17370"/>
                </a:lnTo>
                <a:lnTo>
                  <a:pt x="8700" y="19712"/>
                </a:lnTo>
                <a:lnTo>
                  <a:pt x="7527" y="18125"/>
                </a:lnTo>
                <a:lnTo>
                  <a:pt x="4917" y="21600"/>
                </a:lnTo>
                <a:lnTo>
                  <a:pt x="4805" y="18240"/>
                </a:lnTo>
                <a:lnTo>
                  <a:pt x="1285" y="17825"/>
                </a:lnTo>
                <a:lnTo>
                  <a:pt x="3330" y="15370"/>
                </a:lnTo>
                <a:lnTo>
                  <a:pt x="0" y="12877"/>
                </a:lnTo>
                <a:lnTo>
                  <a:pt x="3935" y="11592"/>
                </a:lnTo>
                <a:lnTo>
                  <a:pt x="1172" y="8270"/>
                </a:lnTo>
                <a:lnTo>
                  <a:pt x="5372" y="7817"/>
                </a:lnTo>
                <a:lnTo>
                  <a:pt x="4502" y="3625"/>
                </a:lnTo>
                <a:lnTo>
                  <a:pt x="8550" y="6382"/>
                </a:lnTo>
                <a:lnTo>
                  <a:pt x="9722" y="1887"/>
                </a:ln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 flipH="1">
            <a:off x="5202358" y="3926832"/>
            <a:ext cx="130760" cy="144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F81BD"/>
          </a:solidFill>
          <a:ln w="25400">
            <a:solidFill>
              <a:srgbClr val="3A5E8A"/>
            </a:solidFill>
          </a:ln>
        </p:spPr>
        <p:txBody>
          <a:bodyPr lIns="0" tIns="0" rIns="0" bIns="0" anchor="ctr"/>
          <a:lstStyle/>
          <a:p>
            <a:pPr lvl="0"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152400" y="152400"/>
            <a:ext cx="8798052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algn="ctr">
              <a:defRPr sz="4400" b="1">
                <a:solidFill>
                  <a:srgbClr val="062A5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400" b="1">
                <a:solidFill>
                  <a:srgbClr val="062A5A"/>
                </a:solidFill>
              </a:rPr>
              <a:t>research-by-consortium</a:t>
            </a:r>
          </a:p>
        </p:txBody>
      </p:sp>
      <p:sp>
        <p:nvSpPr>
          <p:cNvPr id="242" name="Shape 242"/>
          <p:cNvSpPr/>
          <p:nvPr/>
        </p:nvSpPr>
        <p:spPr>
          <a:xfrm>
            <a:off x="6324600" y="1973345"/>
            <a:ext cx="2743201" cy="3066639"/>
          </a:xfrm>
          <a:prstGeom prst="rect">
            <a:avLst/>
          </a:prstGeom>
          <a:solidFill>
            <a:srgbClr val="DCE6F2"/>
          </a:solidFill>
          <a:ln w="28575" cap="flat">
            <a:solidFill>
              <a:srgbClr val="3A5E8A"/>
            </a:solidFill>
            <a:prstDash val="sysDot"/>
            <a:beve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6398494" y="1535414"/>
            <a:ext cx="2669307" cy="3698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/>
            <a:r>
              <a:rPr dirty="0">
                <a:solidFill>
                  <a:srgbClr val="FFFFFF"/>
                </a:solidFill>
              </a:rPr>
              <a:t/>
            </a:r>
            <a:br>
              <a:rPr dirty="0">
                <a:solidFill>
                  <a:srgbClr val="FFFFFF"/>
                </a:solidFill>
              </a:rPr>
            </a:br>
            <a:r>
              <a:rPr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Temporary association </a:t>
            </a:r>
            <a:r>
              <a:rPr dirty="0"/>
              <a:t>of researchers that </a:t>
            </a:r>
            <a:r>
              <a:rPr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share resources and effort </a:t>
            </a:r>
            <a:r>
              <a:rPr dirty="0"/>
              <a:t>for a </a:t>
            </a:r>
            <a:r>
              <a:rPr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common objective. </a:t>
            </a:r>
            <a:endParaRPr dirty="0">
              <a:solidFill>
                <a:srgbClr val="FFFFFF"/>
              </a:solidFill>
            </a:endParaRPr>
          </a:p>
          <a:p>
            <a:pPr lvl="0"/>
            <a:r>
              <a:rPr dirty="0">
                <a:solidFill>
                  <a:srgbClr val="FFFFFF"/>
                </a:solidFill>
              </a:rPr>
              <a:t/>
            </a:r>
            <a:br>
              <a:rPr dirty="0">
                <a:solidFill>
                  <a:srgbClr val="FFFFFF"/>
                </a:solidFill>
              </a:rPr>
            </a:br>
            <a:r>
              <a:rPr dirty="0"/>
              <a:t>Consortia </a:t>
            </a:r>
            <a:r>
              <a:rPr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integrate</a:t>
            </a:r>
            <a:r>
              <a:rPr dirty="0"/>
              <a:t> multiple types of </a:t>
            </a:r>
            <a:r>
              <a:rPr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knowledge, data </a:t>
            </a:r>
            <a:r>
              <a:rPr dirty="0"/>
              <a:t>from multiple sources, and </a:t>
            </a:r>
            <a:r>
              <a:rPr dirty="0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align different interests</a:t>
            </a:r>
            <a:r>
              <a:rPr dirty="0"/>
              <a:t>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3201844" y="1593470"/>
            <a:ext cx="3018427" cy="467163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E5E97"/>
              </a:gs>
              <a:gs pos="80000">
                <a:srgbClr val="3C7BC7"/>
              </a:gs>
              <a:gs pos="100000">
                <a:srgbClr val="3A7CCA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97635" y="1593470"/>
            <a:ext cx="3018427" cy="467163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E5E97"/>
              </a:gs>
              <a:gs pos="80000">
                <a:srgbClr val="3C7BC7"/>
              </a:gs>
              <a:gs pos="100000">
                <a:srgbClr val="3A7CCA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2" name="image8.png"/>
          <p:cNvPicPr/>
          <p:nvPr/>
        </p:nvPicPr>
        <p:blipFill>
          <a:blip r:embed="rId2">
            <a:extLst/>
          </a:blip>
          <a:srcRect r="32800" b="29258"/>
          <a:stretch>
            <a:fillRect/>
          </a:stretch>
        </p:blipFill>
        <p:spPr>
          <a:xfrm>
            <a:off x="3420891" y="2164447"/>
            <a:ext cx="2580332" cy="1784657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254000" rotWithShape="0">
              <a:srgbClr val="000000">
                <a:alpha val="43000"/>
              </a:srgbClr>
            </a:outerShdw>
          </a:effectLst>
        </p:spPr>
      </p:pic>
      <p:sp>
        <p:nvSpPr>
          <p:cNvPr id="253" name="Shape 253"/>
          <p:cNvSpPr/>
          <p:nvPr/>
        </p:nvSpPr>
        <p:spPr>
          <a:xfrm>
            <a:off x="3144148" y="4193995"/>
            <a:ext cx="3133818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1400" b="1" i="1">
                <a:solidFill>
                  <a:srgbClr val="FFFFFF"/>
                </a:solidFill>
              </a:rPr>
              <a:t>Sci. Trans. Medicine, June 2014</a:t>
            </a:r>
            <a:br>
              <a:rPr sz="1400" b="1" i="1">
                <a:solidFill>
                  <a:srgbClr val="FFFFFF"/>
                </a:solidFill>
              </a:rPr>
            </a:br>
            <a:r>
              <a:rPr sz="1400" u="sng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http://bit.ly/STMConsortia</a:t>
            </a:r>
          </a:p>
        </p:txBody>
      </p:sp>
      <p:sp>
        <p:nvSpPr>
          <p:cNvPr id="254" name="Shape 254"/>
          <p:cNvSpPr/>
          <p:nvPr/>
        </p:nvSpPr>
        <p:spPr>
          <a:xfrm>
            <a:off x="239007" y="1622622"/>
            <a:ext cx="266996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/>
            <a:r>
              <a:rPr b="1">
                <a:solidFill>
                  <a:schemeClr val="bg1"/>
                </a:solidFill>
              </a:rPr>
              <a:t>Operational Framework</a:t>
            </a:r>
          </a:p>
        </p:txBody>
      </p:sp>
      <p:pic>
        <p:nvPicPr>
          <p:cNvPr id="255" name="image9.png"/>
          <p:cNvPicPr/>
          <p:nvPr/>
        </p:nvPicPr>
        <p:blipFill>
          <a:blip r:embed="rId3">
            <a:extLst/>
          </a:blip>
          <a:srcRect l="20208" t="7526" r="49250" b="76876"/>
          <a:stretch>
            <a:fillRect/>
          </a:stretch>
        </p:blipFill>
        <p:spPr>
          <a:xfrm>
            <a:off x="175103" y="104063"/>
            <a:ext cx="5852837" cy="1362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10.png"/>
          <p:cNvPicPr/>
          <p:nvPr/>
        </p:nvPicPr>
        <p:blipFill>
          <a:blip r:embed="rId4">
            <a:extLst/>
          </a:blip>
          <a:srcRect l="3245" r="3244" b="2395"/>
          <a:stretch>
            <a:fillRect/>
          </a:stretch>
        </p:blipFill>
        <p:spPr>
          <a:xfrm>
            <a:off x="648058" y="2093424"/>
            <a:ext cx="1944209" cy="2673876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254000" rotWithShape="0">
              <a:srgbClr val="000000">
                <a:alpha val="43000"/>
              </a:srgbClr>
            </a:outerShdw>
          </a:effectLst>
        </p:spPr>
      </p:pic>
      <p:sp>
        <p:nvSpPr>
          <p:cNvPr id="257" name="Shape 257"/>
          <p:cNvSpPr/>
          <p:nvPr/>
        </p:nvSpPr>
        <p:spPr>
          <a:xfrm>
            <a:off x="4015995" y="1622622"/>
            <a:ext cx="129778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/>
            <a:r>
              <a:rPr b="1">
                <a:solidFill>
                  <a:schemeClr val="bg1"/>
                </a:solidFill>
              </a:rPr>
              <a:t>Landscape</a:t>
            </a:r>
          </a:p>
        </p:txBody>
      </p:sp>
      <p:sp>
        <p:nvSpPr>
          <p:cNvPr id="258" name="Shape 258"/>
          <p:cNvSpPr/>
          <p:nvPr/>
        </p:nvSpPr>
        <p:spPr>
          <a:xfrm>
            <a:off x="2384748" y="947127"/>
            <a:ext cx="3830673" cy="3752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 b="1" i="1" u="sng">
                <a:solidFill>
                  <a:srgbClr val="558ED5"/>
                </a:solidFill>
              </a:defRPr>
            </a:lvl1pPr>
          </a:lstStyle>
          <a:p>
            <a:pPr lvl="0">
              <a:defRPr sz="1800" b="0" i="0" u="none">
                <a:solidFill>
                  <a:srgbClr val="000000"/>
                </a:solidFill>
              </a:defRPr>
            </a:pPr>
            <a:r>
              <a:rPr sz="2000" b="1" i="1" u="sng">
                <a:solidFill>
                  <a:srgbClr val="558ED5"/>
                </a:solidFill>
              </a:rPr>
              <a:t>consortiapedia.fastercures.org</a:t>
            </a:r>
          </a:p>
        </p:txBody>
      </p:sp>
      <p:sp>
        <p:nvSpPr>
          <p:cNvPr id="259" name="Shape 259"/>
          <p:cNvSpPr/>
          <p:nvPr/>
        </p:nvSpPr>
        <p:spPr>
          <a:xfrm>
            <a:off x="463372" y="4941660"/>
            <a:ext cx="2253517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Mission/governance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Financing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Data-sharing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Intellectual property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 i="1">
                <a:solidFill>
                  <a:srgbClr val="FFFFFF"/>
                </a:solidFill>
              </a:rPr>
              <a:t>and others…</a:t>
            </a:r>
          </a:p>
        </p:txBody>
      </p:sp>
      <p:sp>
        <p:nvSpPr>
          <p:cNvPr id="260" name="Shape 260"/>
          <p:cNvSpPr/>
          <p:nvPr/>
        </p:nvSpPr>
        <p:spPr>
          <a:xfrm>
            <a:off x="6295722" y="1593470"/>
            <a:ext cx="2750623" cy="467163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E5E97"/>
              </a:gs>
              <a:gs pos="80000">
                <a:srgbClr val="3C7BC7"/>
              </a:gs>
              <a:gs pos="100000">
                <a:srgbClr val="3A7CCA"/>
              </a:gs>
            </a:gsLst>
            <a:lin ang="16200000"/>
          </a:gra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7082766" y="1622622"/>
            <a:ext cx="111825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/>
            <a:r>
              <a:rPr b="1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62" name="Shape 262"/>
          <p:cNvSpPr/>
          <p:nvPr/>
        </p:nvSpPr>
        <p:spPr>
          <a:xfrm>
            <a:off x="3567618" y="4941660"/>
            <a:ext cx="1869539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600">
                <a:solidFill>
                  <a:srgbClr val="FFFFFF"/>
                </a:solidFill>
              </a:rPr>
              <a:t>369 consortia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Disease focus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Types of tools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Where and who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Why</a:t>
            </a:r>
          </a:p>
        </p:txBody>
      </p:sp>
      <p:grpSp>
        <p:nvGrpSpPr>
          <p:cNvPr id="265" name="Group 265"/>
          <p:cNvGrpSpPr/>
          <p:nvPr/>
        </p:nvGrpSpPr>
        <p:grpSpPr>
          <a:xfrm>
            <a:off x="6479083" y="2174356"/>
            <a:ext cx="2438661" cy="1764841"/>
            <a:chOff x="0" y="0"/>
            <a:chExt cx="2438660" cy="1764840"/>
          </a:xfrm>
        </p:grpSpPr>
        <p:sp>
          <p:nvSpPr>
            <p:cNvPr id="263" name="Shape 263"/>
            <p:cNvSpPr/>
            <p:nvPr/>
          </p:nvSpPr>
          <p:spPr>
            <a:xfrm>
              <a:off x="0" y="0"/>
              <a:ext cx="2438660" cy="17648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264" name="image11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438660" cy="1764841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blurRad="254000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66" name="Shape 266"/>
          <p:cNvSpPr/>
          <p:nvPr/>
        </p:nvSpPr>
        <p:spPr>
          <a:xfrm>
            <a:off x="6104123" y="4193995"/>
            <a:ext cx="3133819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1400" b="1" i="1">
                <a:solidFill>
                  <a:srgbClr val="FFFFFF"/>
                </a:solidFill>
              </a:rPr>
              <a:t>Planned release: </a:t>
            </a:r>
            <a:br>
              <a:rPr sz="1400" b="1" i="1">
                <a:solidFill>
                  <a:srgbClr val="FFFFFF"/>
                </a:solidFill>
              </a:rPr>
            </a:br>
            <a:r>
              <a:rPr sz="1400" b="1" i="1">
                <a:solidFill>
                  <a:srgbClr val="FFFFFF"/>
                </a:solidFill>
              </a:rPr>
              <a:t>end of 2014</a:t>
            </a:r>
          </a:p>
        </p:txBody>
      </p:sp>
      <p:sp>
        <p:nvSpPr>
          <p:cNvPr id="267" name="Shape 267"/>
          <p:cNvSpPr/>
          <p:nvPr/>
        </p:nvSpPr>
        <p:spPr>
          <a:xfrm>
            <a:off x="6418550" y="4941660"/>
            <a:ext cx="2275940" cy="1227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Consortium-provided</a:t>
            </a:r>
            <a:br>
              <a:rPr sz="1600">
                <a:solidFill>
                  <a:srgbClr val="FFFFFF"/>
                </a:solidFill>
              </a:rPr>
            </a:br>
            <a:r>
              <a:rPr sz="1600">
                <a:solidFill>
                  <a:srgbClr val="FFFFFF"/>
                </a:solidFill>
              </a:rPr>
              <a:t>content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Cross-comparison of</a:t>
            </a:r>
            <a:br>
              <a:rPr sz="1600">
                <a:solidFill>
                  <a:srgbClr val="FFFFFF"/>
                </a:solidFill>
              </a:rPr>
            </a:br>
            <a:r>
              <a:rPr sz="1600">
                <a:solidFill>
                  <a:srgbClr val="FFFFFF"/>
                </a:solidFill>
              </a:rPr>
              <a:t>consortia</a:t>
            </a:r>
          </a:p>
          <a:p>
            <a:pPr marL="254000" lvl="0" indent="-254000">
              <a:buClr>
                <a:srgbClr val="FFFFFF"/>
              </a:buClr>
              <a:buSzPct val="100000"/>
              <a:buFont typeface="Arial"/>
              <a:buChar char="•"/>
            </a:pPr>
            <a:r>
              <a:rPr sz="1600">
                <a:solidFill>
                  <a:srgbClr val="FFFFFF"/>
                </a:solidFill>
              </a:rPr>
              <a:t>Point-of-contact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152400" y="282576"/>
            <a:ext cx="8763000" cy="850392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Who and what</a:t>
            </a:r>
          </a:p>
        </p:txBody>
      </p:sp>
      <p:pic>
        <p:nvPicPr>
          <p:cNvPr id="270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300" y="2487694"/>
            <a:ext cx="4417771" cy="1921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4089" y="1198484"/>
            <a:ext cx="3199718" cy="504164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72910" y="5694006"/>
            <a:ext cx="3133818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400" b="1" i="1"/>
              <a:t>Sci. Trans. Medicine, June 2014</a:t>
            </a:r>
            <a:br>
              <a:rPr sz="1400" b="1" i="1"/>
            </a:br>
            <a:r>
              <a:rPr sz="1400" u="sng">
                <a:latin typeface="Arial Bold"/>
                <a:ea typeface="Arial Bold"/>
                <a:cs typeface="Arial Bold"/>
                <a:sym typeface="Arial Bold"/>
              </a:rPr>
              <a:t>http://bit.ly/STMConsortia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6"/>
          <p:cNvGrpSpPr/>
          <p:nvPr/>
        </p:nvGrpSpPr>
        <p:grpSpPr>
          <a:xfrm>
            <a:off x="692458" y="1350019"/>
            <a:ext cx="7499091" cy="2963926"/>
            <a:chOff x="0" y="0"/>
            <a:chExt cx="7499090" cy="2963926"/>
          </a:xfrm>
        </p:grpSpPr>
        <p:pic>
          <p:nvPicPr>
            <p:cNvPr id="274" name="image1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99091" cy="2963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Shape 275"/>
            <p:cNvSpPr/>
            <p:nvPr/>
          </p:nvSpPr>
          <p:spPr>
            <a:xfrm>
              <a:off x="310719" y="2467378"/>
              <a:ext cx="1047566" cy="44388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152400" y="282576"/>
            <a:ext cx="8763000" cy="8503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 defTabSz="452627">
              <a:defRPr sz="3168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168" b="1">
                <a:solidFill>
                  <a:srgbClr val="002E4F"/>
                </a:solidFill>
              </a:rPr>
              <a:t>More than half focused on disease/condition</a:t>
            </a:r>
          </a:p>
        </p:txBody>
      </p:sp>
      <p:sp>
        <p:nvSpPr>
          <p:cNvPr id="278" name="Shape 278"/>
          <p:cNvSpPr/>
          <p:nvPr/>
        </p:nvSpPr>
        <p:spPr>
          <a:xfrm>
            <a:off x="272910" y="6202890"/>
            <a:ext cx="3133818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1400" b="1" i="1"/>
              <a:t>Sci. Trans. Medicine, June 2014</a:t>
            </a:r>
            <a:br>
              <a:rPr sz="1400" b="1" i="1"/>
            </a:br>
            <a:r>
              <a:rPr sz="1400" u="sng">
                <a:latin typeface="Arial Bold"/>
                <a:ea typeface="Arial Bold"/>
                <a:cs typeface="Arial Bold"/>
                <a:sym typeface="Arial Bold"/>
              </a:rPr>
              <a:t>http://bit.ly/STMConsortia</a:t>
            </a:r>
          </a:p>
        </p:txBody>
      </p:sp>
      <p:grpSp>
        <p:nvGrpSpPr>
          <p:cNvPr id="281" name="Group 281"/>
          <p:cNvGrpSpPr/>
          <p:nvPr/>
        </p:nvGrpSpPr>
        <p:grpSpPr>
          <a:xfrm>
            <a:off x="239680" y="3830010"/>
            <a:ext cx="2317872" cy="2099827"/>
            <a:chOff x="0" y="0"/>
            <a:chExt cx="2317871" cy="2099826"/>
          </a:xfrm>
        </p:grpSpPr>
        <p:sp>
          <p:nvSpPr>
            <p:cNvPr id="279" name="Shape 279"/>
            <p:cNvSpPr/>
            <p:nvPr/>
          </p:nvSpPr>
          <p:spPr>
            <a:xfrm>
              <a:off x="0" y="792207"/>
              <a:ext cx="2112900" cy="130762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4A7EBB"/>
              </a:solidFill>
              <a:prstDash val="solid"/>
              <a:beve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 flipV="1">
              <a:off x="1038637" y="0"/>
              <a:ext cx="1279235" cy="775864"/>
            </a:xfrm>
            <a:prstGeom prst="line">
              <a:avLst/>
            </a:prstGeom>
            <a:noFill/>
            <a:ln w="38100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pic>
        <p:nvPicPr>
          <p:cNvPr id="282" name="image15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589" y="4729017"/>
            <a:ext cx="1243083" cy="63389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248451" y="5431033"/>
            <a:ext cx="2095358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i="1"/>
            </a:lvl1pPr>
          </a:lstStyle>
          <a:p>
            <a:pPr lvl="0">
              <a:defRPr sz="1800" i="0"/>
            </a:pPr>
            <a:r>
              <a:rPr sz="1400" i="1"/>
              <a:t>Sharing comparator arm data from clinical trials</a:t>
            </a:r>
          </a:p>
        </p:txBody>
      </p:sp>
      <p:grpSp>
        <p:nvGrpSpPr>
          <p:cNvPr id="286" name="Group 286"/>
          <p:cNvGrpSpPr/>
          <p:nvPr/>
        </p:nvGrpSpPr>
        <p:grpSpPr>
          <a:xfrm>
            <a:off x="2428006" y="3377247"/>
            <a:ext cx="2112900" cy="2552590"/>
            <a:chOff x="0" y="0"/>
            <a:chExt cx="2112900" cy="2552590"/>
          </a:xfrm>
        </p:grpSpPr>
        <p:sp>
          <p:nvSpPr>
            <p:cNvPr id="284" name="Shape 284"/>
            <p:cNvSpPr/>
            <p:nvPr/>
          </p:nvSpPr>
          <p:spPr>
            <a:xfrm>
              <a:off x="0" y="1244970"/>
              <a:ext cx="2112900" cy="1307620"/>
            </a:xfrm>
            <a:prstGeom prst="rect">
              <a:avLst/>
            </a:prstGeom>
            <a:solidFill>
              <a:srgbClr val="376092"/>
            </a:solidFill>
            <a:ln w="38100" cap="flat">
              <a:solidFill>
                <a:srgbClr val="376092"/>
              </a:solidFill>
              <a:prstDash val="solid"/>
              <a:beve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 flipV="1">
              <a:off x="1038638" y="0"/>
              <a:ext cx="657788" cy="1228627"/>
            </a:xfrm>
            <a:prstGeom prst="line">
              <a:avLst/>
            </a:prstGeom>
            <a:noFill/>
            <a:ln w="38100" cap="flat">
              <a:solidFill>
                <a:srgbClr val="376092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pic>
        <p:nvPicPr>
          <p:cNvPr id="287" name="image16.jpeg"/>
          <p:cNvPicPr/>
          <p:nvPr/>
        </p:nvPicPr>
        <p:blipFill>
          <a:blip r:embed="rId4">
            <a:extLst/>
          </a:blip>
          <a:srcRect b="13378"/>
          <a:stretch>
            <a:fillRect/>
          </a:stretch>
        </p:blipFill>
        <p:spPr>
          <a:xfrm>
            <a:off x="3009477" y="4732618"/>
            <a:ext cx="949958" cy="626689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2428006" y="5431033"/>
            <a:ext cx="2095357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1400" i="1">
                <a:solidFill>
                  <a:srgbClr val="FFFFFF"/>
                </a:solidFill>
              </a:rPr>
              <a:t>Research assays,</a:t>
            </a:r>
            <a:br>
              <a:rPr sz="1400" i="1">
                <a:solidFill>
                  <a:srgbClr val="FFFFFF"/>
                </a:solidFill>
              </a:rPr>
            </a:br>
            <a:r>
              <a:rPr sz="1400" i="1">
                <a:solidFill>
                  <a:srgbClr val="FFFFFF"/>
                </a:solidFill>
              </a:rPr>
              <a:t>animal models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4613403" y="3963177"/>
            <a:ext cx="2112901" cy="1966660"/>
            <a:chOff x="0" y="0"/>
            <a:chExt cx="2112900" cy="1966659"/>
          </a:xfrm>
        </p:grpSpPr>
        <p:sp>
          <p:nvSpPr>
            <p:cNvPr id="289" name="Shape 289"/>
            <p:cNvSpPr/>
            <p:nvPr/>
          </p:nvSpPr>
          <p:spPr>
            <a:xfrm>
              <a:off x="0" y="659040"/>
              <a:ext cx="2112900" cy="1307619"/>
            </a:xfrm>
            <a:prstGeom prst="rect">
              <a:avLst/>
            </a:prstGeom>
            <a:solidFill>
              <a:srgbClr val="BFBFBF"/>
            </a:solidFill>
            <a:ln w="38100" cap="flat">
              <a:solidFill>
                <a:srgbClr val="BFBFBF"/>
              </a:solidFill>
              <a:prstDash val="solid"/>
              <a:beve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flipV="1">
              <a:off x="1038638" y="-1"/>
              <a:ext cx="418101" cy="642696"/>
            </a:xfrm>
            <a:prstGeom prst="line">
              <a:avLst/>
            </a:prstGeom>
            <a:noFill/>
            <a:ln w="381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6818027" y="3687962"/>
            <a:ext cx="2112900" cy="2241875"/>
            <a:chOff x="0" y="-1"/>
            <a:chExt cx="2112900" cy="2241875"/>
          </a:xfrm>
        </p:grpSpPr>
        <p:sp>
          <p:nvSpPr>
            <p:cNvPr id="292" name="Shape 292"/>
            <p:cNvSpPr/>
            <p:nvPr/>
          </p:nvSpPr>
          <p:spPr>
            <a:xfrm>
              <a:off x="0" y="934255"/>
              <a:ext cx="2112900" cy="1307619"/>
            </a:xfrm>
            <a:prstGeom prst="rect">
              <a:avLst/>
            </a:prstGeom>
            <a:solidFill>
              <a:srgbClr val="8EB4E3"/>
            </a:solidFill>
            <a:ln w="38100" cap="flat">
              <a:solidFill>
                <a:srgbClr val="8EB4E3"/>
              </a:solidFill>
              <a:prstDash val="solid"/>
              <a:bevel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flipH="1" flipV="1">
              <a:off x="1012838" y="-1"/>
              <a:ext cx="25799" cy="917912"/>
            </a:xfrm>
            <a:prstGeom prst="line">
              <a:avLst/>
            </a:prstGeom>
            <a:noFill/>
            <a:ln w="38100" cap="flat">
              <a:solidFill>
                <a:srgbClr val="8EB4E3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pic>
        <p:nvPicPr>
          <p:cNvPr id="295" name="image17.jpe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5797" y="4660892"/>
            <a:ext cx="770141" cy="77014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6837799" y="5431033"/>
            <a:ext cx="2095357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i="1"/>
            </a:lvl1pPr>
          </a:lstStyle>
          <a:p>
            <a:pPr lvl="0">
              <a:defRPr sz="1800" i="0"/>
            </a:pPr>
            <a:r>
              <a:rPr sz="1400" i="1"/>
              <a:t>Genomic/clinical databaseT2D patients</a:t>
            </a:r>
          </a:p>
        </p:txBody>
      </p:sp>
      <p:pic>
        <p:nvPicPr>
          <p:cNvPr id="297" name="image18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8805" y="4736138"/>
            <a:ext cx="727192" cy="61964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5247459" y="5105231"/>
            <a:ext cx="138331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1200">
                <a:solidFill>
                  <a:srgbClr val="1F497D"/>
                </a:solidFill>
              </a:rPr>
              <a:t>Aged</a:t>
            </a:r>
            <a:r>
              <a:rPr sz="1200">
                <a:solidFill>
                  <a:srgbClr val="00B050"/>
                </a:solidFill>
              </a:rPr>
              <a:t>Brain</a:t>
            </a:r>
            <a:r>
              <a:rPr sz="1200">
                <a:solidFill>
                  <a:srgbClr val="1F497D"/>
                </a:solidFill>
              </a:rPr>
              <a:t>SYSBIO</a:t>
            </a:r>
          </a:p>
        </p:txBody>
      </p:sp>
      <p:sp>
        <p:nvSpPr>
          <p:cNvPr id="299" name="Shape 299"/>
          <p:cNvSpPr/>
          <p:nvPr/>
        </p:nvSpPr>
        <p:spPr>
          <a:xfrm>
            <a:off x="4638804" y="5431033"/>
            <a:ext cx="2095358" cy="49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i="1"/>
            </a:lvl1pPr>
          </a:lstStyle>
          <a:p>
            <a:pPr lvl="0">
              <a:defRPr sz="1800" i="0"/>
            </a:pPr>
            <a:r>
              <a:rPr sz="1400" i="1"/>
              <a:t>Age-associated pathways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Breadth-of-scale: </a:t>
            </a:r>
            <a:br>
              <a:rPr lang="en-US" dirty="0" smtClean="0"/>
            </a:br>
            <a:r>
              <a:rPr lang="en-US" dirty="0" smtClean="0"/>
              <a:t>Innovative Medicines Initiative</a:t>
            </a:r>
            <a:endParaRPr lang="en-US" dirty="0"/>
          </a:p>
        </p:txBody>
      </p:sp>
      <p:cxnSp>
        <p:nvCxnSpPr>
          <p:cNvPr id="10" name="Straight Connector 9"/>
          <p:cNvCxnSpPr/>
          <p:nvPr>
            <p:custDataLst>
              <p:tags r:id="rId1"/>
            </p:custDataLst>
          </p:nvPr>
        </p:nvCxnSpPr>
        <p:spPr>
          <a:xfrm rot="930795" flipH="1">
            <a:off x="4737505" y="3433092"/>
            <a:ext cx="2116131" cy="569853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>
            <p:custDataLst>
              <p:tags r:id="rId2"/>
            </p:custDataLst>
          </p:nvPr>
        </p:nvCxnSpPr>
        <p:spPr>
          <a:xfrm rot="930795" flipH="1">
            <a:off x="4688730" y="2768306"/>
            <a:ext cx="2036782" cy="123314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6" idx="0"/>
          </p:cNvCxnSpPr>
          <p:nvPr>
            <p:custDataLst>
              <p:tags r:id="rId3"/>
            </p:custDataLst>
          </p:nvPr>
        </p:nvCxnSpPr>
        <p:spPr>
          <a:xfrm rot="930795" flipH="1">
            <a:off x="5154090" y="1688235"/>
            <a:ext cx="254688" cy="1995904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>
            <p:custDataLst>
              <p:tags r:id="rId4"/>
            </p:custDataLst>
          </p:nvPr>
        </p:nvCxnSpPr>
        <p:spPr>
          <a:xfrm rot="930795">
            <a:off x="4002090" y="2392886"/>
            <a:ext cx="152498" cy="196321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37" idx="2"/>
          </p:cNvCxnSpPr>
          <p:nvPr>
            <p:custDataLst>
              <p:tags r:id="rId5"/>
            </p:custDataLst>
          </p:nvPr>
        </p:nvCxnSpPr>
        <p:spPr>
          <a:xfrm rot="930795">
            <a:off x="4805944" y="1713905"/>
            <a:ext cx="256810" cy="1886172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2" idx="0"/>
          </p:cNvCxnSpPr>
          <p:nvPr>
            <p:custDataLst>
              <p:tags r:id="rId6"/>
            </p:custDataLst>
          </p:nvPr>
        </p:nvCxnSpPr>
        <p:spPr>
          <a:xfrm rot="930795" flipH="1">
            <a:off x="5114001" y="1914923"/>
            <a:ext cx="828816" cy="1909588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7"/>
            </p:custDataLst>
          </p:nvPr>
        </p:nvCxnSpPr>
        <p:spPr>
          <a:xfrm rot="930795" flipH="1">
            <a:off x="4716559" y="2295719"/>
            <a:ext cx="1626263" cy="188430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8"/>
            </p:custDataLst>
          </p:nvPr>
        </p:nvCxnSpPr>
        <p:spPr>
          <a:xfrm rot="930795" flipH="1" flipV="1">
            <a:off x="4742569" y="3909861"/>
            <a:ext cx="1813887" cy="73016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>
            <p:custDataLst>
              <p:tags r:id="rId9"/>
            </p:custDataLst>
          </p:nvPr>
        </p:nvCxnSpPr>
        <p:spPr>
          <a:xfrm rot="930795" flipH="1" flipV="1">
            <a:off x="4809882" y="3940890"/>
            <a:ext cx="1999109" cy="120273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0"/>
            </p:custDataLst>
          </p:nvPr>
        </p:nvCxnSpPr>
        <p:spPr>
          <a:xfrm rot="930795" flipH="1" flipV="1">
            <a:off x="4667176" y="3884458"/>
            <a:ext cx="1542395" cy="119916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>
            <p:custDataLst>
              <p:tags r:id="rId11"/>
            </p:custDataLst>
          </p:nvPr>
        </p:nvCxnSpPr>
        <p:spPr>
          <a:xfrm rot="930795" flipH="1" flipV="1">
            <a:off x="4615440" y="3774193"/>
            <a:ext cx="945010" cy="179914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>
            <p:custDataLst>
              <p:tags r:id="rId12"/>
            </p:custDataLst>
          </p:nvPr>
        </p:nvCxnSpPr>
        <p:spPr>
          <a:xfrm rot="930795" flipV="1">
            <a:off x="4216824" y="3614626"/>
            <a:ext cx="392625" cy="197924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>
            <p:custDataLst>
              <p:tags r:id="rId13"/>
            </p:custDataLst>
          </p:nvPr>
        </p:nvCxnSpPr>
        <p:spPr>
          <a:xfrm rot="930795" flipH="1" flipV="1">
            <a:off x="4588512" y="3681888"/>
            <a:ext cx="319013" cy="2004465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>
            <p:custDataLst>
              <p:tags r:id="rId14"/>
            </p:custDataLst>
          </p:nvPr>
        </p:nvCxnSpPr>
        <p:spPr>
          <a:xfrm rot="930795">
            <a:off x="3283081" y="3197804"/>
            <a:ext cx="1655936" cy="266184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rrowheads="1"/>
          </p:cNvPicPr>
          <p:nvPr>
            <p:custDataLst>
              <p:tags r:id="rId15"/>
            </p:custDataLst>
          </p:nvPr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t="7623" r="27162" b="7814"/>
          <a:stretch/>
        </p:blipFill>
        <p:spPr bwMode="auto">
          <a:xfrm>
            <a:off x="3028982" y="1219200"/>
            <a:ext cx="1368000" cy="137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5396" r="27580" b="7478"/>
          <a:stretch/>
        </p:blipFill>
        <p:spPr bwMode="auto">
          <a:xfrm>
            <a:off x="2568847" y="2458254"/>
            <a:ext cx="920285" cy="86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 rotWithShape="1"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0" t="6371" r="23287" b="6277"/>
          <a:stretch/>
        </p:blipFill>
        <p:spPr bwMode="auto">
          <a:xfrm>
            <a:off x="2482097" y="3368787"/>
            <a:ext cx="758232" cy="75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 rotWithShape="1"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0" t="6719" r="25230" b="7197"/>
          <a:stretch/>
        </p:blipFill>
        <p:spPr bwMode="auto">
          <a:xfrm>
            <a:off x="2705872" y="4240211"/>
            <a:ext cx="595923" cy="58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 rotWithShape="1"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8" t="5697" r="29684" b="7678"/>
          <a:stretch/>
        </p:blipFill>
        <p:spPr bwMode="auto">
          <a:xfrm>
            <a:off x="3113575" y="4842702"/>
            <a:ext cx="569563" cy="59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 rotWithShape="1"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7220" r="28883" b="8637"/>
          <a:stretch/>
        </p:blipFill>
        <p:spPr bwMode="auto">
          <a:xfrm>
            <a:off x="3744896" y="5302573"/>
            <a:ext cx="424933" cy="41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0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 rotWithShape="1"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6" t="7034" r="26473" b="6524"/>
          <a:stretch/>
        </p:blipFill>
        <p:spPr bwMode="auto">
          <a:xfrm>
            <a:off x="5844759" y="5151136"/>
            <a:ext cx="326179" cy="32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1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7075" r="27436" b="5405"/>
          <a:stretch/>
        </p:blipFill>
        <p:spPr bwMode="auto">
          <a:xfrm>
            <a:off x="6298160" y="4728223"/>
            <a:ext cx="291932" cy="2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0" t="7104" r="27436" b="5453"/>
          <a:stretch/>
        </p:blipFill>
        <p:spPr bwMode="auto">
          <a:xfrm>
            <a:off x="6639468" y="4207806"/>
            <a:ext cx="234046" cy="237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 rotWithShape="1"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1" t="6984" r="28459" b="5330"/>
          <a:stretch/>
        </p:blipFill>
        <p:spPr bwMode="auto">
          <a:xfrm>
            <a:off x="6804041" y="3638182"/>
            <a:ext cx="193556" cy="20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5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 rotWithShape="1"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7301" r="25235" b="5549"/>
          <a:stretch/>
        </p:blipFill>
        <p:spPr bwMode="auto">
          <a:xfrm>
            <a:off x="6697676" y="2996456"/>
            <a:ext cx="193568" cy="19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6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 rotWithShape="1"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6589" r="31303" b="8243"/>
          <a:stretch/>
        </p:blipFill>
        <p:spPr bwMode="auto">
          <a:xfrm>
            <a:off x="6459362" y="2466677"/>
            <a:ext cx="185302" cy="180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19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 rotWithShape="1"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5510" r="43915" b="6267"/>
          <a:stretch/>
        </p:blipFill>
        <p:spPr bwMode="auto">
          <a:xfrm rot="930795">
            <a:off x="5597208" y="1756474"/>
            <a:ext cx="115709" cy="11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0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 rotWithShape="1"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6" t="5132" r="43909" b="7234"/>
          <a:stretch/>
        </p:blipFill>
        <p:spPr bwMode="auto">
          <a:xfrm rot="930795">
            <a:off x="5026972" y="1615351"/>
            <a:ext cx="98629" cy="10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8" name="Straight Connector 37"/>
          <p:cNvCxnSpPr/>
          <p:nvPr>
            <p:custDataLst>
              <p:tags r:id="rId29"/>
            </p:custDataLst>
          </p:nvPr>
        </p:nvCxnSpPr>
        <p:spPr>
          <a:xfrm rot="930795" flipV="1">
            <a:off x="3262641" y="3459439"/>
            <a:ext cx="1573623" cy="494489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>
            <p:custDataLst>
              <p:tags r:id="rId30"/>
            </p:custDataLst>
          </p:nvPr>
        </p:nvCxnSpPr>
        <p:spPr>
          <a:xfrm rot="930795" flipV="1">
            <a:off x="3350563" y="3469811"/>
            <a:ext cx="1373093" cy="1224384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>
            <p:custDataLst>
              <p:tags r:id="rId31"/>
            </p:custDataLst>
          </p:nvPr>
        </p:nvCxnSpPr>
        <p:spPr>
          <a:xfrm rot="930795" flipV="1">
            <a:off x="3787757" y="3530966"/>
            <a:ext cx="885526" cy="1619492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>
            <p:custDataLst>
              <p:tags r:id="rId32"/>
            </p:custDataLst>
          </p:nvPr>
        </p:nvSpPr>
        <p:spPr>
          <a:xfrm>
            <a:off x="3418018" y="2286601"/>
            <a:ext cx="2875238" cy="282687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" rIns="360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€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1 952 573 292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>
            <p:custDataLst>
              <p:tags r:id="rId33"/>
            </p:custDataLst>
          </p:nvPr>
        </p:nvPicPr>
        <p:blipFill rotWithShape="1"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6730" r="42135" b="6128"/>
          <a:stretch/>
        </p:blipFill>
        <p:spPr bwMode="auto">
          <a:xfrm rot="930795">
            <a:off x="6094885" y="2058053"/>
            <a:ext cx="139819" cy="1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>
            <p:custDataLst>
              <p:tags r:id="rId34"/>
            </p:custDataLst>
          </p:nvPr>
        </p:nvSpPr>
        <p:spPr>
          <a:xfrm>
            <a:off x="986409" y="1662784"/>
            <a:ext cx="206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756 906 619</a:t>
            </a:r>
          </a:p>
          <a:p>
            <a:pPr lvl="0" algn="r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Infectious diseases - 39%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>
            <p:custDataLst>
              <p:tags r:id="rId35"/>
            </p:custDataLst>
          </p:nvPr>
        </p:nvSpPr>
        <p:spPr>
          <a:xfrm>
            <a:off x="958532" y="2641279"/>
            <a:ext cx="1684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213 636 872</a:t>
            </a:r>
          </a:p>
          <a:p>
            <a:pPr lvl="0" algn="r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discovery - 11%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>
            <p:custDataLst>
              <p:tags r:id="rId36"/>
            </p:custDataLst>
          </p:nvPr>
        </p:nvSpPr>
        <p:spPr>
          <a:xfrm>
            <a:off x="914400" y="3534992"/>
            <a:ext cx="1656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186 102 324</a:t>
            </a:r>
          </a:p>
          <a:p>
            <a:pPr lvl="0" algn="r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 disorders </a:t>
            </a: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>
            <p:custDataLst>
              <p:tags r:id="rId37"/>
            </p:custDataLst>
          </p:nvPr>
        </p:nvSpPr>
        <p:spPr>
          <a:xfrm>
            <a:off x="838200" y="4399088"/>
            <a:ext cx="194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118 189 462     </a:t>
            </a:r>
          </a:p>
          <a:p>
            <a:pPr lvl="0" algn="r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 disorders - 6%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>
            <p:custDataLst>
              <p:tags r:id="rId38"/>
            </p:custDataLst>
          </p:nvPr>
        </p:nvSpPr>
        <p:spPr>
          <a:xfrm>
            <a:off x="1850505" y="5047160"/>
            <a:ext cx="12875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116 287 312</a:t>
            </a:r>
          </a:p>
          <a:p>
            <a:pPr lvl="0" algn="r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safety - 6%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>
            <p:custDataLst>
              <p:tags r:id="rId39"/>
            </p:custDataLst>
          </p:nvPr>
        </p:nvSpPr>
        <p:spPr>
          <a:xfrm>
            <a:off x="2600915" y="5567766"/>
            <a:ext cx="1207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76 872 548</a:t>
            </a:r>
          </a:p>
          <a:p>
            <a:pPr lvl="0" algn="r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Stem cells - 4%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>
            <p:custDataLst>
              <p:tags r:id="rId40"/>
            </p:custDataLst>
          </p:nvPr>
        </p:nvSpPr>
        <p:spPr>
          <a:xfrm>
            <a:off x="5090865" y="5907437"/>
            <a:ext cx="1007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74 004 854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 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>
            <p:custDataLst>
              <p:tags r:id="rId41"/>
            </p:custDataLst>
          </p:nvPr>
        </p:nvSpPr>
        <p:spPr>
          <a:xfrm>
            <a:off x="3047901" y="5922593"/>
            <a:ext cx="1763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74 345 401</a:t>
            </a:r>
          </a:p>
          <a:p>
            <a:pPr lvl="0" algn="r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4%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>
            <p:custDataLst>
              <p:tags r:id="rId42"/>
            </p:custDataLst>
          </p:nvPr>
        </p:nvSpPr>
        <p:spPr>
          <a:xfrm>
            <a:off x="5738939" y="5451862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68 069 432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Inflammatory disorders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>
            <p:custDataLst>
              <p:tags r:id="rId43"/>
            </p:custDataLst>
          </p:nvPr>
        </p:nvSpPr>
        <p:spPr>
          <a:xfrm>
            <a:off x="6315003" y="4986185"/>
            <a:ext cx="1007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55 930 954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Biologicals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>
            <p:custDataLst>
              <p:tags r:id="rId44"/>
            </p:custDataLst>
          </p:nvPr>
        </p:nvSpPr>
        <p:spPr>
          <a:xfrm>
            <a:off x="6555329" y="4430839"/>
            <a:ext cx="1007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49 310 000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Geriatrics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>
            <p:custDataLst>
              <p:tags r:id="rId45"/>
            </p:custDataLst>
          </p:nvPr>
        </p:nvSpPr>
        <p:spPr>
          <a:xfrm>
            <a:off x="6687624" y="3823024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39 901 138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Lung diseases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>
            <p:custDataLst>
              <p:tags r:id="rId46"/>
            </p:custDataLst>
          </p:nvPr>
        </p:nvSpPr>
        <p:spPr>
          <a:xfrm>
            <a:off x="6620424" y="3146230"/>
            <a:ext cx="1761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38 994 284</a:t>
            </a:r>
          </a:p>
          <a:p>
            <a:pPr lvl="0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Education and training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>
            <p:custDataLst>
              <p:tags r:id="rId47"/>
            </p:custDataLst>
          </p:nvPr>
        </p:nvSpPr>
        <p:spPr>
          <a:xfrm>
            <a:off x="6629400" y="2480102"/>
            <a:ext cx="2006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30 531 192 </a:t>
            </a:r>
            <a:b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chemistry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>
            <p:custDataLst>
              <p:tags r:id="rId48"/>
            </p:custDataLst>
          </p:nvPr>
        </p:nvSpPr>
        <p:spPr>
          <a:xfrm>
            <a:off x="6172474" y="2044310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20 462 255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delivery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>
            <p:custDataLst>
              <p:tags r:id="rId49"/>
            </p:custDataLst>
          </p:nvPr>
        </p:nvSpPr>
        <p:spPr>
          <a:xfrm>
            <a:off x="5668417" y="1662784"/>
            <a:ext cx="10775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18 118 249</a:t>
            </a:r>
          </a:p>
          <a:p>
            <a:pPr lvl="0"/>
            <a:r>
              <a:rPr lang="en-US" sz="11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 kinetics</a:t>
            </a:r>
            <a:endParaRPr lang="en-US" sz="11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>
            <p:custDataLst>
              <p:tags r:id="rId50"/>
            </p:custDataLst>
          </p:nvPr>
        </p:nvSpPr>
        <p:spPr>
          <a:xfrm>
            <a:off x="4946851" y="1219200"/>
            <a:ext cx="16562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</a:t>
            </a:r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14 910 397</a:t>
            </a:r>
          </a:p>
          <a:p>
            <a:pPr lvl="0"/>
            <a:r>
              <a:rPr lang="en-US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effectiveness</a:t>
            </a:r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17"/>
          <p:cNvPicPr>
            <a:picLocks noChangeAspect="1" noChangeArrowheads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8" t="38417" r="32790" b="55008"/>
          <a:stretch/>
        </p:blipFill>
        <p:spPr bwMode="auto">
          <a:xfrm>
            <a:off x="4985521" y="3952072"/>
            <a:ext cx="233009" cy="24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5247325" y="3952072"/>
            <a:ext cx="5690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Aft>
                <a:spcPts val="300"/>
              </a:spcAft>
            </a:pP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 funding</a:t>
            </a:r>
          </a:p>
        </p:txBody>
      </p:sp>
      <p:pic>
        <p:nvPicPr>
          <p:cNvPr id="63" name="Picture 17"/>
          <p:cNvPicPr>
            <a:picLocks noChangeAspect="1" noChangeArrowheads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57" t="55862" r="32726" b="39313"/>
          <a:stretch/>
        </p:blipFill>
        <p:spPr bwMode="auto">
          <a:xfrm>
            <a:off x="3637945" y="3996273"/>
            <a:ext cx="219354" cy="17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3880088" y="3969647"/>
            <a:ext cx="90088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</a:t>
            </a: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Picture 9"/>
          <p:cNvPicPr>
            <a:picLocks noChangeAspect="1" noChangeArrowheads="1"/>
          </p:cNvPicPr>
          <p:nvPr>
            <p:custDataLst>
              <p:tags r:id="rId51"/>
            </p:custDataLst>
          </p:nvPr>
        </p:nvPicPr>
        <p:blipFill rotWithShape="1"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6978" r="29956" b="6230"/>
          <a:stretch/>
        </p:blipFill>
        <p:spPr bwMode="auto">
          <a:xfrm>
            <a:off x="4429051" y="5511656"/>
            <a:ext cx="388679" cy="39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8"/>
          <p:cNvPicPr>
            <a:picLocks noChangeAspect="1" noChangeArrowheads="1"/>
          </p:cNvPicPr>
          <p:nvPr>
            <p:custDataLst>
              <p:tags r:id="rId52"/>
            </p:custDataLst>
          </p:nvPr>
        </p:nvPicPr>
        <p:blipFill rotWithShape="1"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7384" r="29134" b="8591"/>
          <a:stretch/>
        </p:blipFill>
        <p:spPr bwMode="auto">
          <a:xfrm>
            <a:off x="5090865" y="5479208"/>
            <a:ext cx="384029" cy="3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1"/>
          <p:cNvSpPr txBox="1">
            <a:spLocks noChangeArrowheads="1"/>
          </p:cNvSpPr>
          <p:nvPr/>
        </p:nvSpPr>
        <p:spPr bwMode="auto">
          <a:xfrm>
            <a:off x="736560" y="6361051"/>
            <a:ext cx="51689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GB" sz="1000" dirty="0" smtClean="0"/>
              <a:t>IMI Report: May 2014 Highlights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345514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1616148" y="2338859"/>
            <a:ext cx="5851451" cy="1101902"/>
          </a:xfrm>
          <a:custGeom>
            <a:avLst/>
            <a:gdLst>
              <a:gd name="connsiteX0" fmla="*/ 0 w 5688418"/>
              <a:gd name="connsiteY0" fmla="*/ 1557755 h 1557755"/>
              <a:gd name="connsiteX1" fmla="*/ 1031358 w 5688418"/>
              <a:gd name="connsiteY1" fmla="*/ 1174983 h 1557755"/>
              <a:gd name="connsiteX2" fmla="*/ 2658139 w 5688418"/>
              <a:gd name="connsiteY2" fmla="*/ 26666 h 1557755"/>
              <a:gd name="connsiteX3" fmla="*/ 4476307 w 5688418"/>
              <a:gd name="connsiteY3" fmla="*/ 430704 h 1557755"/>
              <a:gd name="connsiteX4" fmla="*/ 5688418 w 5688418"/>
              <a:gd name="connsiteY4" fmla="*/ 1164350 h 1557755"/>
              <a:gd name="connsiteX5" fmla="*/ 5688418 w 5688418"/>
              <a:gd name="connsiteY5" fmla="*/ 1164350 h 1557755"/>
              <a:gd name="connsiteX0" fmla="*/ 0 w 5688418"/>
              <a:gd name="connsiteY0" fmla="*/ 1549518 h 1549518"/>
              <a:gd name="connsiteX1" fmla="*/ 1031358 w 5688418"/>
              <a:gd name="connsiteY1" fmla="*/ 1166746 h 1549518"/>
              <a:gd name="connsiteX2" fmla="*/ 2658139 w 5688418"/>
              <a:gd name="connsiteY2" fmla="*/ 18429 h 1549518"/>
              <a:gd name="connsiteX3" fmla="*/ 4401879 w 5688418"/>
              <a:gd name="connsiteY3" fmla="*/ 507527 h 1549518"/>
              <a:gd name="connsiteX4" fmla="*/ 5688418 w 5688418"/>
              <a:gd name="connsiteY4" fmla="*/ 1156113 h 1549518"/>
              <a:gd name="connsiteX5" fmla="*/ 5688418 w 5688418"/>
              <a:gd name="connsiteY5" fmla="*/ 1156113 h 1549518"/>
              <a:gd name="connsiteX0" fmla="*/ 0 w 5688418"/>
              <a:gd name="connsiteY0" fmla="*/ 1559827 h 1559827"/>
              <a:gd name="connsiteX1" fmla="*/ 1031358 w 5688418"/>
              <a:gd name="connsiteY1" fmla="*/ 1177055 h 1559827"/>
              <a:gd name="connsiteX2" fmla="*/ 2519916 w 5688418"/>
              <a:gd name="connsiteY2" fmla="*/ 18105 h 1559827"/>
              <a:gd name="connsiteX3" fmla="*/ 4401879 w 5688418"/>
              <a:gd name="connsiteY3" fmla="*/ 517836 h 1559827"/>
              <a:gd name="connsiteX4" fmla="*/ 5688418 w 5688418"/>
              <a:gd name="connsiteY4" fmla="*/ 1166422 h 1559827"/>
              <a:gd name="connsiteX5" fmla="*/ 5688418 w 5688418"/>
              <a:gd name="connsiteY5" fmla="*/ 1166422 h 1559827"/>
              <a:gd name="connsiteX0" fmla="*/ 0 w 5688418"/>
              <a:gd name="connsiteY0" fmla="*/ 1559827 h 1559827"/>
              <a:gd name="connsiteX1" fmla="*/ 850604 w 5688418"/>
              <a:gd name="connsiteY1" fmla="*/ 1177055 h 1559827"/>
              <a:gd name="connsiteX2" fmla="*/ 2519916 w 5688418"/>
              <a:gd name="connsiteY2" fmla="*/ 18105 h 1559827"/>
              <a:gd name="connsiteX3" fmla="*/ 4401879 w 5688418"/>
              <a:gd name="connsiteY3" fmla="*/ 517836 h 1559827"/>
              <a:gd name="connsiteX4" fmla="*/ 5688418 w 5688418"/>
              <a:gd name="connsiteY4" fmla="*/ 1166422 h 1559827"/>
              <a:gd name="connsiteX5" fmla="*/ 5688418 w 5688418"/>
              <a:gd name="connsiteY5" fmla="*/ 1166422 h 1559827"/>
              <a:gd name="connsiteX0" fmla="*/ 0 w 5688418"/>
              <a:gd name="connsiteY0" fmla="*/ 1554632 h 1554632"/>
              <a:gd name="connsiteX1" fmla="*/ 850604 w 5688418"/>
              <a:gd name="connsiteY1" fmla="*/ 1171860 h 1554632"/>
              <a:gd name="connsiteX2" fmla="*/ 2519916 w 5688418"/>
              <a:gd name="connsiteY2" fmla="*/ 12910 h 1554632"/>
              <a:gd name="connsiteX3" fmla="*/ 4465675 w 5688418"/>
              <a:gd name="connsiteY3" fmla="*/ 587069 h 1554632"/>
              <a:gd name="connsiteX4" fmla="*/ 5688418 w 5688418"/>
              <a:gd name="connsiteY4" fmla="*/ 1161227 h 1554632"/>
              <a:gd name="connsiteX5" fmla="*/ 5688418 w 5688418"/>
              <a:gd name="connsiteY5" fmla="*/ 1161227 h 1554632"/>
              <a:gd name="connsiteX0" fmla="*/ 0 w 5688418"/>
              <a:gd name="connsiteY0" fmla="*/ 1557503 h 1557503"/>
              <a:gd name="connsiteX1" fmla="*/ 850604 w 5688418"/>
              <a:gd name="connsiteY1" fmla="*/ 1174731 h 1557503"/>
              <a:gd name="connsiteX2" fmla="*/ 2519916 w 5688418"/>
              <a:gd name="connsiteY2" fmla="*/ 15781 h 1557503"/>
              <a:gd name="connsiteX3" fmla="*/ 4465675 w 5688418"/>
              <a:gd name="connsiteY3" fmla="*/ 589940 h 1557503"/>
              <a:gd name="connsiteX4" fmla="*/ 5688418 w 5688418"/>
              <a:gd name="connsiteY4" fmla="*/ 1164098 h 1557503"/>
              <a:gd name="connsiteX5" fmla="*/ 5688418 w 5688418"/>
              <a:gd name="connsiteY5" fmla="*/ 1164098 h 1557503"/>
              <a:gd name="connsiteX0" fmla="*/ 0 w 5688418"/>
              <a:gd name="connsiteY0" fmla="*/ 1559427 h 1559427"/>
              <a:gd name="connsiteX1" fmla="*/ 850604 w 5688418"/>
              <a:gd name="connsiteY1" fmla="*/ 1176655 h 1559427"/>
              <a:gd name="connsiteX2" fmla="*/ 2519916 w 5688418"/>
              <a:gd name="connsiteY2" fmla="*/ 17705 h 1559427"/>
              <a:gd name="connsiteX3" fmla="*/ 4465675 w 5688418"/>
              <a:gd name="connsiteY3" fmla="*/ 591864 h 1559427"/>
              <a:gd name="connsiteX4" fmla="*/ 5688418 w 5688418"/>
              <a:gd name="connsiteY4" fmla="*/ 1166022 h 1559427"/>
              <a:gd name="connsiteX5" fmla="*/ 5688418 w 5688418"/>
              <a:gd name="connsiteY5" fmla="*/ 1166022 h 1559427"/>
              <a:gd name="connsiteX0" fmla="*/ 0 w 5688418"/>
              <a:gd name="connsiteY0" fmla="*/ 1554632 h 1554632"/>
              <a:gd name="connsiteX1" fmla="*/ 850604 w 5688418"/>
              <a:gd name="connsiteY1" fmla="*/ 1171860 h 1554632"/>
              <a:gd name="connsiteX2" fmla="*/ 2466753 w 5688418"/>
              <a:gd name="connsiteY2" fmla="*/ 12910 h 1554632"/>
              <a:gd name="connsiteX3" fmla="*/ 4465675 w 5688418"/>
              <a:gd name="connsiteY3" fmla="*/ 587069 h 1554632"/>
              <a:gd name="connsiteX4" fmla="*/ 5688418 w 5688418"/>
              <a:gd name="connsiteY4" fmla="*/ 1161227 h 1554632"/>
              <a:gd name="connsiteX5" fmla="*/ 5688418 w 5688418"/>
              <a:gd name="connsiteY5" fmla="*/ 1161227 h 1554632"/>
              <a:gd name="connsiteX0" fmla="*/ 0 w 5688418"/>
              <a:gd name="connsiteY0" fmla="*/ 1543648 h 1543648"/>
              <a:gd name="connsiteX1" fmla="*/ 850604 w 5688418"/>
              <a:gd name="connsiteY1" fmla="*/ 1160876 h 1543648"/>
              <a:gd name="connsiteX2" fmla="*/ 2466753 w 5688418"/>
              <a:gd name="connsiteY2" fmla="*/ 1926 h 1543648"/>
              <a:gd name="connsiteX3" fmla="*/ 4465675 w 5688418"/>
              <a:gd name="connsiteY3" fmla="*/ 576085 h 1543648"/>
              <a:gd name="connsiteX4" fmla="*/ 5688418 w 5688418"/>
              <a:gd name="connsiteY4" fmla="*/ 1150243 h 1543648"/>
              <a:gd name="connsiteX5" fmla="*/ 5688418 w 5688418"/>
              <a:gd name="connsiteY5" fmla="*/ 1150243 h 1543648"/>
              <a:gd name="connsiteX0" fmla="*/ 0 w 5688418"/>
              <a:gd name="connsiteY0" fmla="*/ 1543648 h 1543648"/>
              <a:gd name="connsiteX1" fmla="*/ 850604 w 5688418"/>
              <a:gd name="connsiteY1" fmla="*/ 1160876 h 1543648"/>
              <a:gd name="connsiteX2" fmla="*/ 2604976 w 5688418"/>
              <a:gd name="connsiteY2" fmla="*/ 1926 h 1543648"/>
              <a:gd name="connsiteX3" fmla="*/ 4465675 w 5688418"/>
              <a:gd name="connsiteY3" fmla="*/ 576085 h 1543648"/>
              <a:gd name="connsiteX4" fmla="*/ 5688418 w 5688418"/>
              <a:gd name="connsiteY4" fmla="*/ 1150243 h 1543648"/>
              <a:gd name="connsiteX5" fmla="*/ 5688418 w 5688418"/>
              <a:gd name="connsiteY5" fmla="*/ 1150243 h 1543648"/>
              <a:gd name="connsiteX0" fmla="*/ 0 w 5688418"/>
              <a:gd name="connsiteY0" fmla="*/ 1542027 h 1542027"/>
              <a:gd name="connsiteX1" fmla="*/ 850604 w 5688418"/>
              <a:gd name="connsiteY1" fmla="*/ 1159255 h 1542027"/>
              <a:gd name="connsiteX2" fmla="*/ 2604976 w 5688418"/>
              <a:gd name="connsiteY2" fmla="*/ 305 h 1542027"/>
              <a:gd name="connsiteX3" fmla="*/ 4465675 w 5688418"/>
              <a:gd name="connsiteY3" fmla="*/ 574464 h 1542027"/>
              <a:gd name="connsiteX4" fmla="*/ 5688418 w 5688418"/>
              <a:gd name="connsiteY4" fmla="*/ 1148622 h 1542027"/>
              <a:gd name="connsiteX5" fmla="*/ 5688418 w 5688418"/>
              <a:gd name="connsiteY5" fmla="*/ 1148622 h 154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8418" h="1542027">
                <a:moveTo>
                  <a:pt x="0" y="1542027"/>
                </a:moveTo>
                <a:cubicBezTo>
                  <a:pt x="294167" y="1478231"/>
                  <a:pt x="416441" y="1416209"/>
                  <a:pt x="850604" y="1159255"/>
                </a:cubicBezTo>
                <a:cubicBezTo>
                  <a:pt x="1284767" y="902301"/>
                  <a:pt x="1981199" y="-19187"/>
                  <a:pt x="2604976" y="305"/>
                </a:cubicBezTo>
                <a:cubicBezTo>
                  <a:pt x="3228753" y="19797"/>
                  <a:pt x="3951768" y="383078"/>
                  <a:pt x="4465675" y="574464"/>
                </a:cubicBezTo>
                <a:cubicBezTo>
                  <a:pt x="4979582" y="765850"/>
                  <a:pt x="5484628" y="1052929"/>
                  <a:pt x="5688418" y="1148622"/>
                </a:cubicBezTo>
                <a:lnTo>
                  <a:pt x="5688418" y="1148622"/>
                </a:lnTo>
              </a:path>
            </a:pathLst>
          </a:custGeom>
          <a:noFill/>
          <a:ln w="76200" cap="flat">
            <a:solidFill>
              <a:srgbClr val="FFC000"/>
            </a:solidFill>
            <a:prstDash val="sysDash"/>
            <a:bevel/>
            <a:headEnd type="oval"/>
            <a:tailEnd type="stealth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9" name="Shape 3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002E4F"/>
                </a:solidFill>
              </a:rPr>
              <a:t>Consortium lifespan: 5 - 6 years</a:t>
            </a:r>
          </a:p>
        </p:txBody>
      </p:sp>
      <p:sp>
        <p:nvSpPr>
          <p:cNvPr id="320" name="Shape 320"/>
          <p:cNvSpPr/>
          <p:nvPr/>
        </p:nvSpPr>
        <p:spPr>
          <a:xfrm>
            <a:off x="228600" y="3276600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Inception</a:t>
            </a:r>
          </a:p>
        </p:txBody>
      </p:sp>
      <p:sp>
        <p:nvSpPr>
          <p:cNvPr id="321" name="Shape 321"/>
          <p:cNvSpPr/>
          <p:nvPr/>
        </p:nvSpPr>
        <p:spPr>
          <a:xfrm>
            <a:off x="1905000" y="2743200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Ramp up</a:t>
            </a:r>
          </a:p>
        </p:txBody>
      </p:sp>
      <p:sp>
        <p:nvSpPr>
          <p:cNvPr id="322" name="Shape 322"/>
          <p:cNvSpPr/>
          <p:nvPr/>
        </p:nvSpPr>
        <p:spPr>
          <a:xfrm>
            <a:off x="3581400" y="1957808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Mid-stream</a:t>
            </a:r>
          </a:p>
        </p:txBody>
      </p:sp>
      <p:sp>
        <p:nvSpPr>
          <p:cNvPr id="323" name="Shape 323"/>
          <p:cNvSpPr/>
          <p:nvPr/>
        </p:nvSpPr>
        <p:spPr>
          <a:xfrm>
            <a:off x="5334000" y="2579589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>
                <a:solidFill>
                  <a:srgbClr val="FFFFFF"/>
                </a:solidFill>
              </a:rPr>
              <a:t>Wind down</a:t>
            </a:r>
          </a:p>
        </p:txBody>
      </p:sp>
      <p:sp>
        <p:nvSpPr>
          <p:cNvPr id="324" name="Shape 324"/>
          <p:cNvSpPr/>
          <p:nvPr/>
        </p:nvSpPr>
        <p:spPr>
          <a:xfrm>
            <a:off x="7555362" y="3075001"/>
            <a:ext cx="1371600" cy="365760"/>
          </a:xfrm>
          <a:prstGeom prst="roundRect">
            <a:avLst>
              <a:gd name="adj" fmla="val 26196"/>
            </a:avLst>
          </a:prstGeom>
          <a:solidFill>
            <a:schemeClr val="accent1">
              <a:lumMod val="75000"/>
            </a:schemeClr>
          </a:soli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FFFFFF"/>
                </a:solidFill>
              </a:rPr>
              <a:t>Closure</a:t>
            </a:r>
          </a:p>
        </p:txBody>
      </p:sp>
      <p:sp>
        <p:nvSpPr>
          <p:cNvPr id="332" name="Shape 332"/>
          <p:cNvSpPr/>
          <p:nvPr/>
        </p:nvSpPr>
        <p:spPr>
          <a:xfrm>
            <a:off x="1777554" y="1295400"/>
            <a:ext cx="553764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year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    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2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- 3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years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   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year </a:t>
            </a:r>
            <a:r>
              <a:rPr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</a:t>
            </a:r>
            <a:r>
              <a:rPr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|</a:t>
            </a:r>
          </a:p>
        </p:txBody>
      </p:sp>
      <p:sp>
        <p:nvSpPr>
          <p:cNvPr id="21" name="Shape 336"/>
          <p:cNvSpPr/>
          <p:nvPr/>
        </p:nvSpPr>
        <p:spPr>
          <a:xfrm>
            <a:off x="80052" y="4267200"/>
            <a:ext cx="2129748" cy="2123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Scientific challenge</a:t>
            </a:r>
          </a:p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Sponsor engagement</a:t>
            </a:r>
          </a:p>
          <a:p>
            <a:pPr lvl="0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Governance</a:t>
            </a:r>
            <a:endParaRPr lang="en-US" sz="1600" dirty="0">
              <a:latin typeface="+mj-lt"/>
              <a:ea typeface="+mj-ea"/>
              <a:cs typeface="+mj-cs"/>
              <a:sym typeface="Helvetica"/>
            </a:endParaRPr>
          </a:p>
          <a:p>
            <a:pPr lvl="0">
              <a:spcBef>
                <a:spcPts val="400"/>
              </a:spcBef>
            </a:pPr>
            <a:r>
              <a:rPr lang="en-US" sz="1600" dirty="0" smtClean="0"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greements</a:t>
            </a:r>
            <a:endParaRPr sz="1600" dirty="0">
              <a:latin typeface="+mj-lt"/>
              <a:ea typeface="+mj-ea"/>
              <a:cs typeface="+mj-cs"/>
              <a:sym typeface="Helvetica"/>
            </a:endParaRPr>
          </a:p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Tool concept</a:t>
            </a:r>
          </a:p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Engaging tool-builders</a:t>
            </a:r>
          </a:p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Project plan</a:t>
            </a:r>
          </a:p>
        </p:txBody>
      </p:sp>
      <p:sp>
        <p:nvSpPr>
          <p:cNvPr id="22" name="Shape 339"/>
          <p:cNvSpPr/>
          <p:nvPr/>
        </p:nvSpPr>
        <p:spPr>
          <a:xfrm>
            <a:off x="1981200" y="3429000"/>
            <a:ext cx="1298432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Project launch</a:t>
            </a:r>
          </a:p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Team culture</a:t>
            </a:r>
          </a:p>
          <a:p>
            <a:pPr lvl="0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Infrastructure</a:t>
            </a:r>
            <a:r>
              <a:rPr lang="en-US" sz="1600" dirty="0" smtClean="0">
                <a:latin typeface="+mj-lt"/>
                <a:ea typeface="+mj-ea"/>
                <a:cs typeface="+mj-cs"/>
                <a:sym typeface="Helvetica"/>
              </a:rPr>
              <a:t/>
            </a:r>
            <a:br>
              <a:rPr lang="en-US" sz="1600" dirty="0" smtClean="0">
                <a:latin typeface="+mj-lt"/>
                <a:ea typeface="+mj-ea"/>
                <a:cs typeface="+mj-cs"/>
                <a:sym typeface="Helvetica"/>
              </a:rPr>
            </a:br>
            <a:endParaRPr sz="1600"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Shape 346"/>
          <p:cNvSpPr/>
          <p:nvPr/>
        </p:nvSpPr>
        <p:spPr>
          <a:xfrm>
            <a:off x="3505200" y="2656661"/>
            <a:ext cx="1572546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Project execution</a:t>
            </a:r>
          </a:p>
          <a:p>
            <a:pPr lvl="0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Milestones</a:t>
            </a:r>
            <a:endParaRPr sz="1600"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4" name="Shape 348"/>
          <p:cNvSpPr/>
          <p:nvPr/>
        </p:nvSpPr>
        <p:spPr>
          <a:xfrm>
            <a:off x="5470887" y="3048000"/>
            <a:ext cx="128560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Deliverables</a:t>
            </a:r>
            <a:endParaRPr sz="1600" dirty="0">
              <a:latin typeface="+mj-lt"/>
              <a:ea typeface="+mj-ea"/>
              <a:cs typeface="+mj-cs"/>
              <a:sym typeface="Helvetica"/>
            </a:endParaRPr>
          </a:p>
          <a:p>
            <a:pPr lvl="0" algn="r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Licensing/IP</a:t>
            </a:r>
            <a:endParaRPr sz="1600" dirty="0">
              <a:latin typeface="+mj-lt"/>
              <a:ea typeface="+mj-ea"/>
              <a:cs typeface="+mj-cs"/>
              <a:sym typeface="Helvetica"/>
            </a:endParaRPr>
          </a:p>
          <a:p>
            <a:pPr lvl="0" algn="r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Dissemination</a:t>
            </a:r>
            <a:endParaRPr sz="1600"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Shape 351"/>
          <p:cNvSpPr/>
          <p:nvPr/>
        </p:nvSpPr>
        <p:spPr>
          <a:xfrm>
            <a:off x="7239000" y="3631049"/>
            <a:ext cx="1687962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r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Data management</a:t>
            </a:r>
          </a:p>
          <a:p>
            <a:pPr lvl="0" algn="r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Licensing/IP</a:t>
            </a:r>
          </a:p>
          <a:p>
            <a:pPr lvl="0" algn="r">
              <a:spcBef>
                <a:spcPts val="400"/>
              </a:spcBef>
            </a:pPr>
            <a:r>
              <a:rPr sz="1600" dirty="0">
                <a:latin typeface="+mj-lt"/>
                <a:ea typeface="+mj-ea"/>
                <a:cs typeface="+mj-cs"/>
                <a:sym typeface="Helvetica"/>
              </a:rPr>
              <a:t>Dissemination</a:t>
            </a:r>
          </a:p>
          <a:p>
            <a:pPr lvl="0" algn="r">
              <a:spcBef>
                <a:spcPts val="400"/>
              </a:spcBef>
            </a:pPr>
            <a:r>
              <a:rPr sz="1600" dirty="0" smtClean="0">
                <a:latin typeface="+mj-lt"/>
                <a:ea typeface="+mj-ea"/>
                <a:cs typeface="+mj-cs"/>
                <a:sym typeface="Helvetica"/>
              </a:rPr>
              <a:t>Royalties</a:t>
            </a:r>
            <a:endParaRPr sz="1600" dirty="0"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NUDwnzZLkCtZ4Q3tNZym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7LrVuSM0KiSWWe1DVG6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NvfJYIwhUy.SMBzCRK9Q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ndpWixSYUiX4WqvjZ1oJ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xFoglY6UKsTMUCNhzmF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HTX1klnJ0WzHJmtd2Ooa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5Rdoaky8U6Iu96rv7gIo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fVrQynsW0STcqTZJEyAG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IRCvOfgtUmAHFA6wcAh5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DqQLliVOkGN6XdGT6mlx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_BewJDE0yc9mxcAoNx9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MQSEioOE68wdJX9qkBl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uKnT6swhketz95pEF658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6XNPnhwLkinBZiBpqt0t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3efsqRAmUaDjq6.9h7mj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sf..pxii02WkshI._1w5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MAgYFZGka3ss9GrmJRC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QgEy8_k_kyqGoaawLBrh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zuw.xFfmkW6N.jLSkccM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qGRcohLkWlb7wQa4h96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zwLaQcDECXVxXwvKrTI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aQwX5okmUq7IJsnOr7nZ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8QxzUUOUUqtybkhMBjUR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xc1OH5F0W1MIbLPYB9s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HOK7tIpcUO5LIOe.h8y6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nbkl1alsE6dkZToG_YlV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a_EnF9g02F7lADMlW1y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pB_P8cEEyWB5MIvy1qF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YUB8v6ZUuE6gJXbP_zm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kWKlZaopEKjRKfXvEFgd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BZsINFg0.vHYA6G834x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kduTlD0q0eniqQy8mPjv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_XpV15i2EqBe7bbhG8uw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tLcpzYAkm0j_ayrPyGd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L3Q2_Rs06CELgz.Iz_H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ewYSA3EUqdScR22w9e5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nhYC8Bp7U.WGJ6uQpg8O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_HrGKEaU0GhMLNr848gl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87Fkyti5kKQ8RV_SYZqL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2R2lRjcDkSsPD5_UyIpL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7k8eVMb4EyYi3m4Je9Np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AiDVO5OEmgk7VJTneSu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GjsLY8GEOdGOwZaRG0I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XsLZPNpkWR1bf0xJ5mG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da1oQ1GVUSEGMmp.4EUS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OxTRA5jkelPqPe0Qqyy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b18vqrVQE2XpWLK6NLz4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R6Z14e2cUyLeBqJr6cBC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GzMZxvAkil6ZDi.fNte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JqullsUJUWNL6kLSCSi_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e19ORjEUa9l8Jqwr3a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VccMiAQfEuKhBEUzw8E0g"/>
</p:tagLst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630</Words>
  <Application>Microsoft Office PowerPoint</Application>
  <PresentationFormat>On-screen Show (4:3)</PresentationFormat>
  <Paragraphs>235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Arial Bold</vt:lpstr>
      <vt:lpstr>Avenir Roman</vt:lpstr>
      <vt:lpstr>Calibri</vt:lpstr>
      <vt:lpstr>Helvetica</vt:lpstr>
      <vt:lpstr>Wingdings</vt:lpstr>
      <vt:lpstr>Default</vt:lpstr>
      <vt:lpstr>Evaluating the value of research-by-consortium</vt:lpstr>
      <vt:lpstr>Drug discovery is complex</vt:lpstr>
      <vt:lpstr>PowerPoint Presentation</vt:lpstr>
      <vt:lpstr>PowerPoint Presentation</vt:lpstr>
      <vt:lpstr>PowerPoint Presentation</vt:lpstr>
      <vt:lpstr>Who and what</vt:lpstr>
      <vt:lpstr>More than half focused on disease/condition</vt:lpstr>
      <vt:lpstr>Breadth-of-scale:  Innovative Medicines Initiative</vt:lpstr>
      <vt:lpstr>Consortium lifespan: 5 - 6 years</vt:lpstr>
      <vt:lpstr>Evaluation = Support</vt:lpstr>
      <vt:lpstr>Complex virtual relationships</vt:lpstr>
      <vt:lpstr>Many formal evaluations</vt:lpstr>
      <vt:lpstr>Many informal evaluations</vt:lpstr>
      <vt:lpstr>Whose value-add?</vt:lpstr>
      <vt:lpstr>Bibliometrics is this all we can measure?</vt:lpstr>
      <vt:lpstr>Bibliometrics and collaboration</vt:lpstr>
      <vt:lpstr>Collaborations – who / what</vt:lpstr>
      <vt:lpstr>Complexities for evaluation</vt:lpstr>
      <vt:lpstr>Defining metrics for value-add</vt:lpstr>
      <vt:lpstr>Seeking insights &amp; expertise   consortiapedia.fastercures.org mlim@fastercures.org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value of research-by-consortium</dc:title>
  <dc:creator>Mark Lim (mlim@fastercures.org)</dc:creator>
  <cp:lastModifiedBy>Michelle Issing</cp:lastModifiedBy>
  <cp:revision>50</cp:revision>
  <cp:lastPrinted>2014-07-30T15:45:47Z</cp:lastPrinted>
  <dcterms:modified xsi:type="dcterms:W3CDTF">2014-08-07T01:04:08Z</dcterms:modified>
</cp:coreProperties>
</file>